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9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3" r:id="rId37"/>
    <p:sldId id="290" r:id="rId38"/>
    <p:sldId id="294" r:id="rId39"/>
    <p:sldId id="291" r:id="rId40"/>
    <p:sldId id="296" r:id="rId41"/>
    <p:sldId id="295" r:id="rId42"/>
  </p:sldIdLst>
  <p:sldSz cx="9144000" cy="5715000" type="screen16x10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 userDrawn="1">
          <p15:clr>
            <a:srgbClr val="A4A3A4"/>
          </p15:clr>
        </p15:guide>
        <p15:guide id="2" orient="horz" pos="1800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4" roundtripDataSignature="AMtx7mjQzCXKk9FZRtsXjdzWKZh9ApiD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639"/>
    <a:srgbClr val="00B1C2"/>
    <a:srgbClr val="D1EFF4"/>
    <a:srgbClr val="7150A0"/>
    <a:srgbClr val="CD6325"/>
    <a:srgbClr val="FE7828"/>
    <a:srgbClr val="FFD7C1"/>
    <a:srgbClr val="E3DCED"/>
    <a:srgbClr val="5A4084"/>
    <a:srgbClr val="DDEE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F39110-3654-48A2-AF32-E96C0F23257E}">
  <a:tblStyle styleId="{ABF39110-3654-48A2-AF32-E96C0F23257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35"/>
    <p:restoredTop sz="94668"/>
  </p:normalViewPr>
  <p:slideViewPr>
    <p:cSldViewPr snapToGrid="0">
      <p:cViewPr varScale="1">
        <p:scale>
          <a:sx n="129" d="100"/>
          <a:sy n="129" d="100"/>
        </p:scale>
        <p:origin x="1620" y="120"/>
      </p:cViewPr>
      <p:guideLst>
        <p:guide pos="5760"/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7.png>
</file>

<file path=ppt/media/image18.png>
</file>

<file path=ppt/media/image21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7.png>
</file>

<file path=ppt/media/image38.png>
</file>

<file path=ppt/media/image4.png>
</file>

<file path=ppt/media/image40.png>
</file>

<file path=ppt/media/image5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3" y="1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" name="Google Shape;25;p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10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0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1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1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Fuente: https://www.infobae.com/peru/2023/09/15/estudio-revela-cuales-son-los-habitos-de-consumo-de-los-peruanos-para-mantenerse-informados/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2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Fuente: https://www.revistaeconomia.com/habitos-de-consumo-52-de-peruanos-priorizara-gasto-en-experiencias-frente-a-adquisiciones/#google_vignette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En esta noticia, podemos ver que el 52% de peruanos priorizará gasto en experiencias frente a adquisiciones, por lo que los negocios deben asegurarse de brindar experiencias excepcionales para fidelizar a sus clientes.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3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Fuente: https://www.mercadonegro.pe/actualidad/comportamiento-del-consumidor-peruano-71-pagaria-lo-que-fuera-por-su-salud/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En esta noticia, podemos ver que las personas tienden a optar por hábitos más saludables; en ese sentido, están dispuestos a pagar más por comida saludable y de buena calidad, capaces de mejorar sus experiencias alimenticias.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15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5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16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17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 propia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18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 propia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19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 propia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9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20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0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2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1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2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2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23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2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3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24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2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25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p2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5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26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2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27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27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7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28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p28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8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29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9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9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" name="Google Shape;44;p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30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0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31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3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1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32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3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2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33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3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Fuente propia</a:t>
            </a:r>
            <a:endParaRPr/>
          </a:p>
        </p:txBody>
      </p:sp>
      <p:sp>
        <p:nvSpPr>
          <p:cNvPr id="322" name="Google Shape;322;p33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34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3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4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35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p3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5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37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3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E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6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p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5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6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7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7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8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8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9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9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ema - 1 Imagen A">
  <p:cSld name="Subtema - 1 Imagen A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ema - Video">
  <p:cSld name="Subtema - Video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3B96E153-F9C4-D041-9C75-89C62C10527B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5F06885-61B2-5143-A4E2-4F5A42A034F4}"/>
              </a:ext>
            </a:extLst>
          </p:cNvPr>
          <p:cNvSpPr txBox="1"/>
          <p:nvPr userDrawn="1"/>
        </p:nvSpPr>
        <p:spPr>
          <a:xfrm>
            <a:off x="876300" y="5343295"/>
            <a:ext cx="22365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MODELOS DE NEGOCIOS Y STARTUPS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TEMA 02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1482855-8A1F-634C-AEEE-14E7A858A0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3" orient="horz" pos="303" userDrawn="1">
          <p15:clr>
            <a:srgbClr val="F26B43"/>
          </p15:clr>
        </p15:guide>
        <p15:guide id="4" orient="horz" pos="575" userDrawn="1">
          <p15:clr>
            <a:srgbClr val="F26B43"/>
          </p15:clr>
        </p15:guide>
        <p15:guide id="5" orient="horz" pos="3297" userDrawn="1">
          <p15:clr>
            <a:srgbClr val="F26B43"/>
          </p15:clr>
        </p15:guide>
        <p15:guide id="6" pos="317" userDrawn="1">
          <p15:clr>
            <a:srgbClr val="F26B43"/>
          </p15:clr>
        </p15:guide>
        <p15:guide id="7" pos="431" userDrawn="1">
          <p15:clr>
            <a:srgbClr val="F26B43"/>
          </p15:clr>
        </p15:guide>
        <p15:guide id="8" orient="horz" pos="1800" userDrawn="1">
          <p15:clr>
            <a:srgbClr val="F26B43"/>
          </p15:clr>
        </p15:guide>
        <p15:guide id="9" pos="2993" userDrawn="1">
          <p15:clr>
            <a:srgbClr val="F26B43"/>
          </p15:clr>
        </p15:guide>
        <p15:guide id="10" pos="2767" userDrawn="1">
          <p15:clr>
            <a:srgbClr val="F26B43"/>
          </p15:clr>
        </p15:guide>
        <p15:guide id="11" pos="54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26.emf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12" Type="http://schemas.openxmlformats.org/officeDocument/2006/relationships/image" Target="../media/image2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emf"/><Relationship Id="rId11" Type="http://schemas.openxmlformats.org/officeDocument/2006/relationships/image" Target="../media/image24.emf"/><Relationship Id="rId5" Type="http://schemas.openxmlformats.org/officeDocument/2006/relationships/image" Target="../media/image19.emf"/><Relationship Id="rId10" Type="http://schemas.openxmlformats.org/officeDocument/2006/relationships/image" Target="../media/image23.emf"/><Relationship Id="rId4" Type="http://schemas.microsoft.com/office/2007/relationships/hdphoto" Target="../media/hdphoto2.wdp"/><Relationship Id="rId9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4545D9F1-F9BA-4349-817D-5C6E8C843D80}"/>
              </a:ext>
            </a:extLst>
          </p:cNvPr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A12FF32-B153-574F-ADDE-E28A8C459626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MODELOS DE NEGOCIO Y STARTUPS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36F5960-4F5A-2748-9B29-68A9E350C1F0}"/>
              </a:ext>
            </a:extLst>
          </p:cNvPr>
          <p:cNvSpPr/>
          <p:nvPr/>
        </p:nvSpPr>
        <p:spPr>
          <a:xfrm>
            <a:off x="503238" y="3219842"/>
            <a:ext cx="2845526" cy="17504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  <a:sym typeface="Calibri"/>
              </a:rPr>
              <a:t>Identificación de problemas o necesidades insatisfechas del mercado actual</a:t>
            </a:r>
            <a:endParaRPr lang="es-E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  <a:sym typeface="Calibri"/>
              </a:rPr>
              <a:t>Análisis de Consumidores: </a:t>
            </a:r>
            <a:endParaRPr lang="es-ES" sz="1200" dirty="0">
              <a:latin typeface="Graphik-Medium" charset="0"/>
            </a:endParaRPr>
          </a:p>
          <a:p>
            <a:pPr marL="177800">
              <a:lnSpc>
                <a:spcPct val="120000"/>
              </a:lnSpc>
              <a:buClr>
                <a:srgbClr val="B6508F"/>
              </a:buClr>
              <a:buSzPct val="100000"/>
            </a:pPr>
            <a:r>
              <a:rPr lang="es-ES" sz="1200" dirty="0">
                <a:latin typeface="Graphik-Medium" charset="0"/>
                <a:sym typeface="Calibri"/>
              </a:rPr>
              <a:t>Hábitos de consumo</a:t>
            </a:r>
            <a:endParaRPr lang="es-E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  <a:sym typeface="Calibri"/>
              </a:rPr>
              <a:t>Análisis de </a:t>
            </a:r>
            <a:r>
              <a:rPr lang="es-ES" sz="1200" dirty="0" err="1">
                <a:latin typeface="Graphik-Medium" charset="0"/>
                <a:sym typeface="Calibri"/>
              </a:rPr>
              <a:t>Stakeholders</a:t>
            </a:r>
            <a:endParaRPr lang="es-E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  <a:sym typeface="Calibri"/>
              </a:rPr>
              <a:t>Validación del Problema</a:t>
            </a:r>
            <a:endParaRPr lang="es-ES" sz="1200" dirty="0">
              <a:latin typeface="Graphik-Medium" charset="0"/>
            </a:endParaRPr>
          </a:p>
          <a:p>
            <a:pPr marL="177800" indent="-177800">
              <a:lnSpc>
                <a:spcPct val="120000"/>
              </a:lnSpc>
              <a:buClr>
                <a:srgbClr val="B6508F"/>
              </a:buClr>
              <a:buSzPct val="100000"/>
              <a:buFont typeface="Arial"/>
              <a:buChar char="•"/>
            </a:pPr>
            <a:r>
              <a:rPr lang="es-ES" sz="1200" dirty="0">
                <a:latin typeface="Graphik-Medium" charset="0"/>
                <a:sym typeface="Calibri"/>
              </a:rPr>
              <a:t>Análisis de la Competencia</a:t>
            </a:r>
            <a:endParaRPr lang="es-ES" sz="1200" dirty="0">
              <a:latin typeface="Graphik-Medium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0EC416E-C44A-DC4F-8E55-B7767874EFAA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B6508F"/>
                </a:solidFill>
                <a:latin typeface="Calibri" charset="0"/>
                <a:ea typeface="Calibri" charset="0"/>
                <a:cs typeface="Calibri" charset="0"/>
              </a:rPr>
              <a:t>TEMA 02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C36EDB48-4221-1A41-88F5-6A148DB2A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64" y="1883411"/>
            <a:ext cx="166865" cy="17045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49661E5E-36FB-7040-BF15-29CA60ECA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850" y="0"/>
            <a:ext cx="5391150" cy="5715000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AD6F30CD-2658-AF47-BAC8-17C22A10ED4E}"/>
              </a:ext>
            </a:extLst>
          </p:cNvPr>
          <p:cNvSpPr/>
          <p:nvPr/>
        </p:nvSpPr>
        <p:spPr>
          <a:xfrm>
            <a:off x="503239" y="2177570"/>
            <a:ext cx="321371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PE" sz="2000" dirty="0">
                <a:latin typeface="Graphik-Medium" charset="0"/>
                <a:ea typeface="Graphik-Medium" charset="0"/>
                <a:cs typeface="Graphik-Medium" charset="0"/>
              </a:rPr>
              <a:t>HIPÓTESIS DE</a:t>
            </a:r>
            <a:br>
              <a:rPr lang="es-PE" sz="2000" dirty="0">
                <a:latin typeface="Graphik-Medium" charset="0"/>
                <a:ea typeface="Graphik-Medium" charset="0"/>
                <a:cs typeface="Graphik-Medium" charset="0"/>
              </a:rPr>
            </a:br>
            <a:r>
              <a:rPr lang="es-PE" sz="2000" b="1" dirty="0">
                <a:latin typeface="Graphik Bold" charset="0"/>
                <a:ea typeface="Graphik Bold" charset="0"/>
                <a:cs typeface="Graphik Bold" charset="0"/>
              </a:rPr>
              <a:t>PROBLEMAS O</a:t>
            </a:r>
            <a:br>
              <a:rPr lang="es-PE" sz="2000" b="1" dirty="0">
                <a:latin typeface="Graphik Bold" charset="0"/>
                <a:ea typeface="Graphik Bold" charset="0"/>
                <a:cs typeface="Graphik Bold" charset="0"/>
              </a:rPr>
            </a:br>
            <a:r>
              <a:rPr lang="es-PE" sz="2000" b="1" dirty="0">
                <a:latin typeface="Graphik Bold" charset="0"/>
                <a:ea typeface="Graphik Bold" charset="0"/>
                <a:cs typeface="Graphik Bold" charset="0"/>
              </a:rPr>
              <a:t>NECESIDADES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/>
          <p:nvPr/>
        </p:nvSpPr>
        <p:spPr>
          <a:xfrm>
            <a:off x="511341" y="912813"/>
            <a:ext cx="8164347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CLIENTES</a:t>
            </a:r>
            <a:endParaRPr sz="1600" b="1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6827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Los clientes son quienes demandan productos y/o servicios para satisfacer sus necesidades. Hace algunos años, los clientes debían buscar a las empresas para conseguirlo.</a:t>
            </a:r>
            <a:endParaRPr dirty="0"/>
          </a:p>
          <a:p>
            <a:pPr marL="180000" marR="0" lvl="0" indent="-666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6827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Sin embargo, debido a sus mayores exigencias, a las soluciones que trae consigo la tecnología y a la diversidad de productos en el mercado, las empresas deben acercarse a los clientes y, una de las formas de hacerlo, es identificar sus hábitos de consumo.</a:t>
            </a:r>
            <a:endParaRPr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C864AC-D065-374D-B8AB-56A1A8D37D5B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1F36185-8EB0-BF4B-843C-504CED2179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3432" y="2743258"/>
            <a:ext cx="7097136" cy="2490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1709866A-871B-6341-8637-761595C1CACC}"/>
              </a:ext>
            </a:extLst>
          </p:cNvPr>
          <p:cNvSpPr/>
          <p:nvPr/>
        </p:nvSpPr>
        <p:spPr>
          <a:xfrm>
            <a:off x="6702668" y="1597025"/>
            <a:ext cx="1973019" cy="3086292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136525" indent="-136525" defTabSz="577850"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Analizar los hábitos de consumo ayuda entonces a </a:t>
            </a:r>
            <a:r>
              <a:rPr lang="es-ES" b="1" i="1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IDENTIFICAR LAS NECESIDADES </a:t>
            </a: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y si logramos esto, entonces podremos acercarnos más a nuestro consumidor con una oferta adecuada a ellas.</a:t>
            </a:r>
            <a:endParaRPr lang="es-ES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4E8AFAA-553B-947E-0183-C7BD608983AF}"/>
              </a:ext>
            </a:extLst>
          </p:cNvPr>
          <p:cNvSpPr/>
          <p:nvPr/>
        </p:nvSpPr>
        <p:spPr>
          <a:xfrm>
            <a:off x="6554818" y="2963818"/>
            <a:ext cx="395709" cy="376075"/>
          </a:xfrm>
          <a:prstGeom prst="ellipse">
            <a:avLst/>
          </a:prstGeom>
          <a:solidFill>
            <a:srgbClr val="C73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E7299A5-5A47-1D57-F404-EE179FB342DB}"/>
              </a:ext>
            </a:extLst>
          </p:cNvPr>
          <p:cNvSpPr/>
          <p:nvPr/>
        </p:nvSpPr>
        <p:spPr>
          <a:xfrm>
            <a:off x="6491052" y="2949944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3" name="Triángulo 22">
            <a:extLst>
              <a:ext uri="{FF2B5EF4-FFF2-40B4-BE49-F238E27FC236}">
                <a16:creationId xmlns:a16="http://schemas.microsoft.com/office/drawing/2014/main" id="{02B5D33B-212C-8968-0913-BC85F89B274A}"/>
              </a:ext>
            </a:extLst>
          </p:cNvPr>
          <p:cNvSpPr/>
          <p:nvPr/>
        </p:nvSpPr>
        <p:spPr>
          <a:xfrm rot="5400000">
            <a:off x="6674825" y="3090665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02" name="Google Shape;102;p10"/>
          <p:cNvSpPr txBox="1"/>
          <p:nvPr/>
        </p:nvSpPr>
        <p:spPr>
          <a:xfrm>
            <a:off x="511341" y="912813"/>
            <a:ext cx="816434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HÁBITOS DE CONSUMO</a:t>
            </a:r>
            <a:endParaRPr sz="1600" b="1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2D969C7-CFBB-A14E-A7F5-BD0E7769D3F5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E9A30056-15F9-F84B-ACB1-320FDDBB44FB}"/>
              </a:ext>
            </a:extLst>
          </p:cNvPr>
          <p:cNvSpPr/>
          <p:nvPr/>
        </p:nvSpPr>
        <p:spPr>
          <a:xfrm>
            <a:off x="4640984" y="1597025"/>
            <a:ext cx="1973019" cy="3086292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136525" indent="-136525" defTabSz="577850"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Los hábitos de consumo contribuyen a conocer mejor a los consumidores, e identificar sus necesidades. De ese modo, podemos ofrecerles soluciones capaces de satisfacer sus expectativas.</a:t>
            </a:r>
            <a:endParaRPr lang="es-ES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78E79BD-FDC5-7645-B8AD-497237459D32}"/>
              </a:ext>
            </a:extLst>
          </p:cNvPr>
          <p:cNvSpPr/>
          <p:nvPr/>
        </p:nvSpPr>
        <p:spPr>
          <a:xfrm>
            <a:off x="4491556" y="2963818"/>
            <a:ext cx="395709" cy="376075"/>
          </a:xfrm>
          <a:prstGeom prst="ellipse">
            <a:avLst/>
          </a:prstGeom>
          <a:solidFill>
            <a:srgbClr val="C73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17FA89D8-ABAD-CC46-ADF4-A2918B4150FE}"/>
              </a:ext>
            </a:extLst>
          </p:cNvPr>
          <p:cNvSpPr/>
          <p:nvPr/>
        </p:nvSpPr>
        <p:spPr>
          <a:xfrm>
            <a:off x="4427790" y="2949944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4" name="Triángulo 13">
            <a:extLst>
              <a:ext uri="{FF2B5EF4-FFF2-40B4-BE49-F238E27FC236}">
                <a16:creationId xmlns:a16="http://schemas.microsoft.com/office/drawing/2014/main" id="{0361ED47-A3A2-4D4E-B365-5EEF50810781}"/>
              </a:ext>
            </a:extLst>
          </p:cNvPr>
          <p:cNvSpPr/>
          <p:nvPr/>
        </p:nvSpPr>
        <p:spPr>
          <a:xfrm rot="5400000">
            <a:off x="4611563" y="3090665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79464719-4B27-6F4D-AA0E-7458395AA8A6}"/>
              </a:ext>
            </a:extLst>
          </p:cNvPr>
          <p:cNvSpPr/>
          <p:nvPr/>
        </p:nvSpPr>
        <p:spPr>
          <a:xfrm>
            <a:off x="2579301" y="1597025"/>
            <a:ext cx="1973019" cy="3086293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136525" indent="-136525" defTabSz="577850"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Pueden provenir de motivaciones propias (gustos, preferencias, deseos, etc.), así como también de factores externos como la globalización, la </a:t>
            </a:r>
            <a:r>
              <a:rPr lang="es-ES" dirty="0" err="1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hiperconectividad</a:t>
            </a: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, tendencias de consumo y nuevas tecnologías.</a:t>
            </a:r>
            <a:endParaRPr lang="es-ES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60826D8E-91BD-4B42-9F71-F52BE646FCEB}"/>
              </a:ext>
            </a:extLst>
          </p:cNvPr>
          <p:cNvSpPr/>
          <p:nvPr/>
        </p:nvSpPr>
        <p:spPr>
          <a:xfrm>
            <a:off x="2419625" y="2963818"/>
            <a:ext cx="395709" cy="376075"/>
          </a:xfrm>
          <a:prstGeom prst="ellipse">
            <a:avLst/>
          </a:prstGeom>
          <a:solidFill>
            <a:srgbClr val="C739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9073DA88-A4B2-A248-903A-A56D182B9A9D}"/>
              </a:ext>
            </a:extLst>
          </p:cNvPr>
          <p:cNvSpPr/>
          <p:nvPr/>
        </p:nvSpPr>
        <p:spPr>
          <a:xfrm>
            <a:off x="2355860" y="2949944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8" name="Triángulo 17">
            <a:extLst>
              <a:ext uri="{FF2B5EF4-FFF2-40B4-BE49-F238E27FC236}">
                <a16:creationId xmlns:a16="http://schemas.microsoft.com/office/drawing/2014/main" id="{669564FB-686D-0B46-9CA2-803ADB637742}"/>
              </a:ext>
            </a:extLst>
          </p:cNvPr>
          <p:cNvSpPr/>
          <p:nvPr/>
        </p:nvSpPr>
        <p:spPr>
          <a:xfrm rot="5400000">
            <a:off x="2539633" y="3090665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3BE05573-4838-C84C-9208-0A4186DA5704}"/>
              </a:ext>
            </a:extLst>
          </p:cNvPr>
          <p:cNvSpPr/>
          <p:nvPr/>
        </p:nvSpPr>
        <p:spPr>
          <a:xfrm>
            <a:off x="517617" y="1597025"/>
            <a:ext cx="1973019" cy="3086292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marL="136525" indent="-136525" defTabSz="577850"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Calibri" charset="0"/>
                <a:cs typeface="Calibri" charset="0"/>
                <a:sym typeface="Calibri"/>
              </a:rPr>
              <a:t>Los hábitos de consumo son características que representan el comportamiento de los consumidores, así como los factores que influyen en sus decisiones de compra.</a:t>
            </a:r>
            <a:endParaRPr lang="es-ES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BAF40780-8A88-2F46-9572-1F95A8DFADAA}"/>
              </a:ext>
            </a:extLst>
          </p:cNvPr>
          <p:cNvSpPr/>
          <p:nvPr/>
        </p:nvSpPr>
        <p:spPr>
          <a:xfrm>
            <a:off x="365364" y="2963818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8B98424E-832E-7D47-B942-97DD0CFEF71A}"/>
              </a:ext>
            </a:extLst>
          </p:cNvPr>
          <p:cNvSpPr/>
          <p:nvPr/>
        </p:nvSpPr>
        <p:spPr>
          <a:xfrm>
            <a:off x="301599" y="2949944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22" name="Triángulo 21">
            <a:extLst>
              <a:ext uri="{FF2B5EF4-FFF2-40B4-BE49-F238E27FC236}">
                <a16:creationId xmlns:a16="http://schemas.microsoft.com/office/drawing/2014/main" id="{9E42C2E7-D3C7-1843-97FD-2453D188CA07}"/>
              </a:ext>
            </a:extLst>
          </p:cNvPr>
          <p:cNvSpPr/>
          <p:nvPr/>
        </p:nvSpPr>
        <p:spPr>
          <a:xfrm rot="5400000">
            <a:off x="485372" y="3090665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/>
          <p:nvPr/>
        </p:nvSpPr>
        <p:spPr>
          <a:xfrm>
            <a:off x="506552" y="912813"/>
            <a:ext cx="8200396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HÁBITOS DE CONSUMO</a:t>
            </a:r>
            <a:endParaRPr sz="1600" dirty="0"/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Existen diferentes métodos para conocer los hábitos del consumidor:</a:t>
            </a:r>
            <a:endParaRPr sz="1600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C0E95FC-2A31-0147-825B-6F100FA1688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235240A-0894-9E42-A871-81996236F554}"/>
              </a:ext>
            </a:extLst>
          </p:cNvPr>
          <p:cNvSpPr/>
          <p:nvPr/>
        </p:nvSpPr>
        <p:spPr>
          <a:xfrm>
            <a:off x="793982" y="1827801"/>
            <a:ext cx="359863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ENTREVISTAS Y ENCUESTAS </a:t>
            </a: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(se pueden realizar de forma física o digital).</a:t>
            </a:r>
            <a:endParaRPr lang="es-ES" dirty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BCA0788F-AFF7-E347-8374-D4544F0E3AC9}"/>
              </a:ext>
            </a:extLst>
          </p:cNvPr>
          <p:cNvCxnSpPr>
            <a:cxnSpLocks/>
          </p:cNvCxnSpPr>
          <p:nvPr/>
        </p:nvCxnSpPr>
        <p:spPr>
          <a:xfrm>
            <a:off x="579580" y="2030671"/>
            <a:ext cx="0" cy="537600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051EC53-FF36-164D-80F6-A37E9D7E4F8E}"/>
              </a:ext>
            </a:extLst>
          </p:cNvPr>
          <p:cNvSpPr/>
          <p:nvPr/>
        </p:nvSpPr>
        <p:spPr>
          <a:xfrm>
            <a:off x="793982" y="2566242"/>
            <a:ext cx="3598632" cy="9694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977900">
              <a:lnSpc>
                <a:spcPct val="90000"/>
              </a:lnSpc>
              <a:spcAft>
                <a:spcPct val="35000"/>
              </a:spcAft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TRÁFICO WEB</a:t>
            </a:r>
            <a:br>
              <a:rPr lang="es-ES" sz="1400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(esencial para visualizar lo que ocurre, herramientas como Google </a:t>
            </a:r>
            <a:r>
              <a:rPr lang="es-ES" sz="1400" b="0" i="0" u="none" strike="noStrike" cap="none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analytics</a:t>
            </a: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ayudan a mapear la dónde, qué y cómo busca el consumidor).</a:t>
            </a:r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014477E-EA95-1846-920A-C750B330240D}"/>
              </a:ext>
            </a:extLst>
          </p:cNvPr>
          <p:cNvSpPr/>
          <p:nvPr/>
        </p:nvSpPr>
        <p:spPr>
          <a:xfrm>
            <a:off x="793982" y="3713149"/>
            <a:ext cx="3598632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REDES SOCIALES </a:t>
            </a: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(las mismas plataformas normalmente tienen un apartado de </a:t>
            </a:r>
            <a:r>
              <a:rPr lang="es-ES" sz="1400" b="0" i="0" u="none" strike="noStrike" cap="none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analytics</a:t>
            </a: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que nos permite entender qué tipo de público se siente atraído por tal o cual perfil).</a:t>
            </a:r>
            <a:endParaRPr lang="es-ES" dirty="0"/>
          </a:p>
        </p:txBody>
      </p:sp>
      <p:sp>
        <p:nvSpPr>
          <p:cNvPr id="16" name="Más 15">
            <a:extLst>
              <a:ext uri="{FF2B5EF4-FFF2-40B4-BE49-F238E27FC236}">
                <a16:creationId xmlns:a16="http://schemas.microsoft.com/office/drawing/2014/main" id="{FB99F1F4-3F51-0241-99FB-4B5DBAC4E646}"/>
              </a:ext>
            </a:extLst>
          </p:cNvPr>
          <p:cNvSpPr/>
          <p:nvPr/>
        </p:nvSpPr>
        <p:spPr>
          <a:xfrm>
            <a:off x="503238" y="1837573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E16552C-4191-9543-A37D-330E9B93B118}"/>
              </a:ext>
            </a:extLst>
          </p:cNvPr>
          <p:cNvCxnSpPr>
            <a:cxnSpLocks/>
          </p:cNvCxnSpPr>
          <p:nvPr/>
        </p:nvCxnSpPr>
        <p:spPr>
          <a:xfrm>
            <a:off x="579580" y="2759879"/>
            <a:ext cx="0" cy="953270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ás 17">
            <a:extLst>
              <a:ext uri="{FF2B5EF4-FFF2-40B4-BE49-F238E27FC236}">
                <a16:creationId xmlns:a16="http://schemas.microsoft.com/office/drawing/2014/main" id="{F18F1B94-E720-8C48-A9D5-6656FD67459B}"/>
              </a:ext>
            </a:extLst>
          </p:cNvPr>
          <p:cNvSpPr/>
          <p:nvPr/>
        </p:nvSpPr>
        <p:spPr>
          <a:xfrm>
            <a:off x="503238" y="2577130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9" name="Más 18">
            <a:extLst>
              <a:ext uri="{FF2B5EF4-FFF2-40B4-BE49-F238E27FC236}">
                <a16:creationId xmlns:a16="http://schemas.microsoft.com/office/drawing/2014/main" id="{2E4159FE-B63B-704E-A8C0-ED7A3E181843}"/>
              </a:ext>
            </a:extLst>
          </p:cNvPr>
          <p:cNvSpPr/>
          <p:nvPr/>
        </p:nvSpPr>
        <p:spPr>
          <a:xfrm>
            <a:off x="503238" y="3713149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D7D3B738-1D36-684D-B4C6-B523C6E9418E}"/>
              </a:ext>
            </a:extLst>
          </p:cNvPr>
          <p:cNvSpPr/>
          <p:nvPr/>
        </p:nvSpPr>
        <p:spPr>
          <a:xfrm>
            <a:off x="5039979" y="1827801"/>
            <a:ext cx="3598631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DISPOSITIVOS</a:t>
            </a:r>
            <a:endParaRPr lang="es-ES" b="1" dirty="0">
              <a:solidFill>
                <a:srgbClr val="558ED5"/>
              </a:solidFill>
              <a:latin typeface="Calibri"/>
              <a:cs typeface="Calibri"/>
              <a:sym typeface="Calibri"/>
            </a:endParaRP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(Conocer desde qué dispositivo se informan y realizan las compras es muy importante para nuestra comunicación y estrategia de marketing).</a:t>
            </a:r>
            <a:endParaRPr lang="es-ES" dirty="0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6B6696-F6EA-274B-A056-D4F2A147A1CF}"/>
              </a:ext>
            </a:extLst>
          </p:cNvPr>
          <p:cNvCxnSpPr>
            <a:cxnSpLocks/>
          </p:cNvCxnSpPr>
          <p:nvPr/>
        </p:nvCxnSpPr>
        <p:spPr>
          <a:xfrm>
            <a:off x="4825577" y="2030671"/>
            <a:ext cx="0" cy="792893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>
            <a:extLst>
              <a:ext uri="{FF2B5EF4-FFF2-40B4-BE49-F238E27FC236}">
                <a16:creationId xmlns:a16="http://schemas.microsoft.com/office/drawing/2014/main" id="{76F2F23A-7A2B-0549-8904-9E3F69796748}"/>
              </a:ext>
            </a:extLst>
          </p:cNvPr>
          <p:cNvSpPr/>
          <p:nvPr/>
        </p:nvSpPr>
        <p:spPr>
          <a:xfrm>
            <a:off x="5039979" y="2823564"/>
            <a:ext cx="3598632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INFORMACIÓN DIRECTA DE PUNTO DE VENTA </a:t>
            </a: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(Recibidas directamente del canal de ventas y procesadas dentro de la compañía).</a:t>
            </a:r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972F9852-22E8-424E-B7D7-034BCDF8AD1A}"/>
              </a:ext>
            </a:extLst>
          </p:cNvPr>
          <p:cNvSpPr/>
          <p:nvPr/>
        </p:nvSpPr>
        <p:spPr>
          <a:xfrm>
            <a:off x="5039979" y="3743215"/>
            <a:ext cx="3598632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ESTUDIOS DE MERCADO </a:t>
            </a: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Clr>
                <a:srgbClr val="558ED5"/>
              </a:buClr>
              <a:buSzPts val="1600"/>
            </a:pPr>
            <a:r>
              <a:rPr lang="es-ES" sz="1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(Elaborados específicamente para algún sector industrial con objetivos claros).</a:t>
            </a:r>
            <a:endParaRPr lang="es-ES" dirty="0"/>
          </a:p>
        </p:txBody>
      </p:sp>
      <p:sp>
        <p:nvSpPr>
          <p:cNvPr id="28" name="Más 27">
            <a:extLst>
              <a:ext uri="{FF2B5EF4-FFF2-40B4-BE49-F238E27FC236}">
                <a16:creationId xmlns:a16="http://schemas.microsoft.com/office/drawing/2014/main" id="{714D2E5E-2DE5-6844-9ED5-91C21AAE6632}"/>
              </a:ext>
            </a:extLst>
          </p:cNvPr>
          <p:cNvSpPr/>
          <p:nvPr/>
        </p:nvSpPr>
        <p:spPr>
          <a:xfrm>
            <a:off x="4749235" y="1837573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54C9FC73-DB58-5341-845D-432A6D8E267A}"/>
              </a:ext>
            </a:extLst>
          </p:cNvPr>
          <p:cNvCxnSpPr>
            <a:cxnSpLocks/>
          </p:cNvCxnSpPr>
          <p:nvPr/>
        </p:nvCxnSpPr>
        <p:spPr>
          <a:xfrm>
            <a:off x="4825577" y="3017201"/>
            <a:ext cx="0" cy="695948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Más 29">
            <a:extLst>
              <a:ext uri="{FF2B5EF4-FFF2-40B4-BE49-F238E27FC236}">
                <a16:creationId xmlns:a16="http://schemas.microsoft.com/office/drawing/2014/main" id="{B1AAADB8-4DBD-2141-9803-E1EED2857047}"/>
              </a:ext>
            </a:extLst>
          </p:cNvPr>
          <p:cNvSpPr/>
          <p:nvPr/>
        </p:nvSpPr>
        <p:spPr>
          <a:xfrm>
            <a:off x="4749235" y="2834452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31" name="Más 30">
            <a:extLst>
              <a:ext uri="{FF2B5EF4-FFF2-40B4-BE49-F238E27FC236}">
                <a16:creationId xmlns:a16="http://schemas.microsoft.com/office/drawing/2014/main" id="{08418728-ADBF-AC49-8016-259CA13D1574}"/>
              </a:ext>
            </a:extLst>
          </p:cNvPr>
          <p:cNvSpPr/>
          <p:nvPr/>
        </p:nvSpPr>
        <p:spPr>
          <a:xfrm>
            <a:off x="4749235" y="3743215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2489061" y="4278045"/>
            <a:ext cx="41658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u="sng" dirty="0">
                <a:solidFill>
                  <a:schemeClr val="bg1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Fuente: </a:t>
            </a:r>
            <a:r>
              <a:rPr lang="es-ES" sz="1000" u="sng" dirty="0">
                <a:solidFill>
                  <a:schemeClr val="bg1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https://www.infobae.com/peru/2023/09/15/estudio-revela-cuales-son-los-habitos-de-consumo-de-los-peruanos-para-mantenerse-informados/</a:t>
            </a:r>
            <a:endParaRPr sz="1000" dirty="0">
              <a:solidFill>
                <a:schemeClr val="bg1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A6C1AC7-5F39-2E4E-8D16-BCE5F364996E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F9F393-089D-2A41-A890-8881B8FDF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58689" y="1266093"/>
            <a:ext cx="5026622" cy="2787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44DD69-839B-C24C-B73F-021B840DE682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5" name="Google Shape;12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8748" y="912812"/>
            <a:ext cx="3486429" cy="415237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7" name="Google Shape;127;p13"/>
          <p:cNvSpPr/>
          <p:nvPr/>
        </p:nvSpPr>
        <p:spPr>
          <a:xfrm>
            <a:off x="1315801" y="4295749"/>
            <a:ext cx="221504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Fuente: </a:t>
            </a:r>
            <a:r>
              <a:rPr lang="es-ES" sz="1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https://www.revistaeconomia.com/habitos-de-consumo-52-de-peruanos-priorizara-gasto-en-experiencias-frente-a-adquisiciones/#google_vignette</a:t>
            </a:r>
            <a:endParaRPr sz="10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8" name="Redondear rectángulo de esquina del mismo lado 7">
            <a:extLst>
              <a:ext uri="{FF2B5EF4-FFF2-40B4-BE49-F238E27FC236}">
                <a16:creationId xmlns:a16="http://schemas.microsoft.com/office/drawing/2014/main" id="{8ED33CDF-A838-F247-87F1-1A08A8219051}"/>
              </a:ext>
            </a:extLst>
          </p:cNvPr>
          <p:cNvSpPr/>
          <p:nvPr/>
        </p:nvSpPr>
        <p:spPr>
          <a:xfrm rot="16200000">
            <a:off x="870529" y="1338508"/>
            <a:ext cx="3088609" cy="2232024"/>
          </a:xfrm>
          <a:prstGeom prst="round2SameRect">
            <a:avLst>
              <a:gd name="adj1" fmla="val 5364"/>
              <a:gd name="adj2" fmla="val 0"/>
            </a:avLst>
          </a:prstGeom>
          <a:solidFill>
            <a:srgbClr val="00B2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9B617C7-51F5-DB48-AC04-EB22BABEAE8E}"/>
              </a:ext>
            </a:extLst>
          </p:cNvPr>
          <p:cNvSpPr txBox="1"/>
          <p:nvPr/>
        </p:nvSpPr>
        <p:spPr>
          <a:xfrm>
            <a:off x="1522760" y="1389875"/>
            <a:ext cx="173344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s-ES_tradnl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HÁBITOS DE CONSUMO:</a:t>
            </a:r>
            <a:endParaRPr lang="es-ES_tradnl" sz="1600" b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23A5C89-1DF7-4242-84E2-380063C5BC5A}"/>
              </a:ext>
            </a:extLst>
          </p:cNvPr>
          <p:cNvSpPr txBox="1"/>
          <p:nvPr/>
        </p:nvSpPr>
        <p:spPr>
          <a:xfrm>
            <a:off x="1522760" y="1802151"/>
            <a:ext cx="12813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s-ES" sz="48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52%</a:t>
            </a:r>
            <a:endParaRPr lang="es-PE" sz="48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584E9FD-A6DC-294B-B166-2FF6DF60BD6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lum bright="100000" contrast="100000"/>
          </a:blip>
          <a:stretch>
            <a:fillRect/>
          </a:stretch>
        </p:blipFill>
        <p:spPr>
          <a:xfrm>
            <a:off x="1522760" y="1175795"/>
            <a:ext cx="157605" cy="15760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E3F1942-43CD-8C4B-BB7E-24CA6CEEBDB8}"/>
              </a:ext>
            </a:extLst>
          </p:cNvPr>
          <p:cNvSpPr txBox="1"/>
          <p:nvPr/>
        </p:nvSpPr>
        <p:spPr>
          <a:xfrm>
            <a:off x="1522760" y="2479204"/>
            <a:ext cx="1733448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s-ES_tradnl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DE PERUANOS PRIORIZARÁ GASTO EN </a:t>
            </a:r>
            <a:r>
              <a:rPr lang="es-ES_tradnl" sz="1600" b="1" dirty="0">
                <a:solidFill>
                  <a:srgbClr val="FFFF00"/>
                </a:solidFill>
                <a:latin typeface="Calibri" charset="0"/>
                <a:ea typeface="Calibri" charset="0"/>
                <a:cs typeface="Calibri" charset="0"/>
              </a:rPr>
              <a:t>EXPERIENCIAS</a:t>
            </a:r>
            <a:r>
              <a:rPr lang="es-ES_tradnl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FRENTE A ADQUISICIONES</a:t>
            </a:r>
            <a:endParaRPr lang="es-ES_tradnl" sz="1600" b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D7F5DE6-CA1C-944A-AF34-D09CC9E90D75}"/>
              </a:ext>
            </a:extLst>
          </p:cNvPr>
          <p:cNvSpPr txBox="1"/>
          <p:nvPr/>
        </p:nvSpPr>
        <p:spPr>
          <a:xfrm>
            <a:off x="1315800" y="4041121"/>
            <a:ext cx="243393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s-ES_tradnl" sz="10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Por </a:t>
            </a:r>
            <a:r>
              <a:rPr lang="es-ES_tradnl" sz="1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Revista Economía </a:t>
            </a:r>
            <a:r>
              <a:rPr lang="es-ES_tradnl" sz="10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- 23 enero, 2024</a:t>
            </a:r>
            <a:endParaRPr lang="es-ES_tradnl" sz="1000" b="1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247B2D0-4124-3741-B08D-138795896CA3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CONSUMIDORES: HÁBITOS DE CONSUMO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F1A94C-7033-814E-B492-6CBFFCBD56D8}"/>
              </a:ext>
            </a:extLst>
          </p:cNvPr>
          <p:cNvGrpSpPr/>
          <p:nvPr/>
        </p:nvGrpSpPr>
        <p:grpSpPr>
          <a:xfrm>
            <a:off x="1031672" y="1220316"/>
            <a:ext cx="7080655" cy="3585038"/>
            <a:chOff x="1298822" y="910215"/>
            <a:chExt cx="7080655" cy="3585038"/>
          </a:xfrm>
        </p:grpSpPr>
        <p:pic>
          <p:nvPicPr>
            <p:cNvPr id="134" name="Google Shape;134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973675" y="912813"/>
              <a:ext cx="4405802" cy="358244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bg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7" name="Google Shape;127;p13">
              <a:extLst>
                <a:ext uri="{FF2B5EF4-FFF2-40B4-BE49-F238E27FC236}">
                  <a16:creationId xmlns:a16="http://schemas.microsoft.com/office/drawing/2014/main" id="{303B15E5-0C74-9D40-9C46-F9AD49CA2F76}"/>
                </a:ext>
              </a:extLst>
            </p:cNvPr>
            <p:cNvSpPr/>
            <p:nvPr/>
          </p:nvSpPr>
          <p:spPr>
            <a:xfrm>
              <a:off x="1315801" y="3879700"/>
              <a:ext cx="2302042" cy="615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000" b="1" dirty="0">
                  <a:solidFill>
                    <a:schemeClr val="bg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Arial"/>
                </a:rPr>
                <a:t>Fuente: </a:t>
              </a:r>
              <a:r>
                <a:rPr lang="es-ES" sz="1000" dirty="0">
                  <a:solidFill>
                    <a:schemeClr val="bg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Arial"/>
                </a:rPr>
                <a:t>https://www.mercadonegro.pe/actualidad/comportamiento-del-consumidor-peruano-71-pagaria-lo-que-fuera-por-su-salud/</a:t>
              </a:r>
            </a:p>
          </p:txBody>
        </p:sp>
        <p:sp>
          <p:nvSpPr>
            <p:cNvPr id="8" name="Redondear rectángulo de esquina del mismo lado 7">
              <a:extLst>
                <a:ext uri="{FF2B5EF4-FFF2-40B4-BE49-F238E27FC236}">
                  <a16:creationId xmlns:a16="http://schemas.microsoft.com/office/drawing/2014/main" id="{60003928-E8B1-8447-8AAB-8B697B87205F}"/>
                </a:ext>
              </a:extLst>
            </p:cNvPr>
            <p:cNvSpPr/>
            <p:nvPr/>
          </p:nvSpPr>
          <p:spPr>
            <a:xfrm rot="16200000">
              <a:off x="1104752" y="1104285"/>
              <a:ext cx="2620163" cy="2232024"/>
            </a:xfrm>
            <a:prstGeom prst="round2SameRect">
              <a:avLst>
                <a:gd name="adj1" fmla="val 5364"/>
                <a:gd name="adj2" fmla="val 0"/>
              </a:avLst>
            </a:prstGeom>
            <a:solidFill>
              <a:srgbClr val="00B2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0B5C997D-BB6A-054F-8F41-7C09F2194757}"/>
                </a:ext>
              </a:extLst>
            </p:cNvPr>
            <p:cNvSpPr txBox="1"/>
            <p:nvPr/>
          </p:nvSpPr>
          <p:spPr>
            <a:xfrm>
              <a:off x="1522760" y="1389875"/>
              <a:ext cx="1733448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es-ES_tradnl" sz="16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COMPORTAMIENTO DEL CONSUMIDOR PERUANO:</a:t>
              </a:r>
              <a:endParaRPr lang="es-ES_tradnl" sz="1600" b="1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5BD8D9D9-F66E-3849-8FB1-570405069221}"/>
                </a:ext>
              </a:extLst>
            </p:cNvPr>
            <p:cNvSpPr txBox="1"/>
            <p:nvPr/>
          </p:nvSpPr>
          <p:spPr>
            <a:xfrm>
              <a:off x="1522760" y="2068194"/>
              <a:ext cx="1281355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es-ES" sz="48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71%</a:t>
              </a:r>
              <a:endParaRPr lang="es-PE" sz="48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B45CEF6D-4958-5242-83D0-75014707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lum bright="100000" contrast="100000"/>
            </a:blip>
            <a:stretch>
              <a:fillRect/>
            </a:stretch>
          </p:blipFill>
          <p:spPr>
            <a:xfrm>
              <a:off x="1522760" y="1175795"/>
              <a:ext cx="157605" cy="157605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85F5A812-1D0E-1446-8DA5-76D6729D6D6F}"/>
                </a:ext>
              </a:extLst>
            </p:cNvPr>
            <p:cNvSpPr txBox="1"/>
            <p:nvPr/>
          </p:nvSpPr>
          <p:spPr>
            <a:xfrm>
              <a:off x="1522760" y="2763317"/>
              <a:ext cx="173344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es-ES_tradnl" sz="160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PAGARÍA LO QUE FUERA POR </a:t>
              </a:r>
              <a:r>
                <a:rPr lang="es-ES_tradnl" sz="1600" b="1" dirty="0">
                  <a:solidFill>
                    <a:srgbClr val="FFFF00"/>
                  </a:solidFill>
                  <a:latin typeface="Calibri" charset="0"/>
                  <a:ea typeface="Calibri" charset="0"/>
                  <a:cs typeface="Calibri" charset="0"/>
                </a:rPr>
                <a:t>SALUD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3B28014B-90A9-B54D-80FE-15CB96F68C3D}"/>
                </a:ext>
              </a:extLst>
            </p:cNvPr>
            <p:cNvSpPr txBox="1"/>
            <p:nvPr/>
          </p:nvSpPr>
          <p:spPr>
            <a:xfrm>
              <a:off x="1315800" y="3625072"/>
              <a:ext cx="2433936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es-ES_tradnl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3 meses </a:t>
              </a:r>
              <a:r>
                <a:rPr lang="es-ES_tradnl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agos</a:t>
              </a:r>
              <a:r>
                <a:rPr lang="es-ES_tradnl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en </a:t>
              </a:r>
              <a:r>
                <a:rPr lang="es-ES_tradnl" sz="1000" b="1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Actualidad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C4D3675-B4E1-F34C-AD68-794AB19E255C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5DAE426-8968-7542-83BB-E95A91C1E0B3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ANÁLISIS DE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STAKEHOLDERS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B92CA51-D48E-A347-AC2E-B80C392E0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/>
        </p:nvSpPr>
        <p:spPr>
          <a:xfrm>
            <a:off x="489826" y="912813"/>
            <a:ext cx="8185862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endParaRPr dirty="0"/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Los “</a:t>
            </a:r>
            <a:r>
              <a:rPr lang="es-ES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”, traducido como “partes interesadas”, son individuos, grupos o instituciones interesados en las actividades o resultados de una empresa.</a:t>
            </a:r>
            <a:endParaRPr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4C41F14-BC1A-0241-9BDF-C9B825B05E53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7" name="Grupo 76">
            <a:extLst>
              <a:ext uri="{FF2B5EF4-FFF2-40B4-BE49-F238E27FC236}">
                <a16:creationId xmlns:a16="http://schemas.microsoft.com/office/drawing/2014/main" id="{334EA61C-AB4C-2448-922B-05C8469BF904}"/>
              </a:ext>
            </a:extLst>
          </p:cNvPr>
          <p:cNvGrpSpPr/>
          <p:nvPr/>
        </p:nvGrpSpPr>
        <p:grpSpPr>
          <a:xfrm>
            <a:off x="1711711" y="1785781"/>
            <a:ext cx="5775137" cy="3372243"/>
            <a:chOff x="1711711" y="1785781"/>
            <a:chExt cx="5775137" cy="3372243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D39700B6-7793-4C48-9F55-0CBAA04000F7}"/>
                </a:ext>
              </a:extLst>
            </p:cNvPr>
            <p:cNvSpPr/>
            <p:nvPr/>
          </p:nvSpPr>
          <p:spPr>
            <a:xfrm>
              <a:off x="3494953" y="2312470"/>
              <a:ext cx="2196077" cy="2237125"/>
            </a:xfrm>
            <a:prstGeom prst="ellipse">
              <a:avLst/>
            </a:prstGeom>
            <a:noFill/>
            <a:ln w="28575">
              <a:solidFill>
                <a:srgbClr val="808799">
                  <a:alpha val="54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508CCC5F-A101-724A-9F9E-0DE1E26E3EC9}"/>
                </a:ext>
              </a:extLst>
            </p:cNvPr>
            <p:cNvSpPr/>
            <p:nvPr/>
          </p:nvSpPr>
          <p:spPr>
            <a:xfrm>
              <a:off x="2184673" y="2034645"/>
              <a:ext cx="1531243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00A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s-PE" sz="1100" b="1" dirty="0">
                  <a:solidFill>
                    <a:srgbClr val="00ADEE"/>
                  </a:solidFill>
                  <a:latin typeface="Calibri" charset="0"/>
                  <a:ea typeface="Calibri" charset="0"/>
                  <a:cs typeface="Calibri" charset="0"/>
                </a:rPr>
                <a:t>Proveedores</a:t>
              </a:r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AFB62593-0F6C-6B4E-9B74-DF4B85777BB2}"/>
                </a:ext>
              </a:extLst>
            </p:cNvPr>
            <p:cNvSpPr/>
            <p:nvPr/>
          </p:nvSpPr>
          <p:spPr>
            <a:xfrm>
              <a:off x="3180537" y="2023294"/>
              <a:ext cx="596723" cy="594460"/>
            </a:xfrm>
            <a:prstGeom prst="ellipse">
              <a:avLst/>
            </a:prstGeom>
            <a:solidFill>
              <a:srgbClr val="00AD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10" name="Rectángulo redondeado 9">
              <a:extLst>
                <a:ext uri="{FF2B5EF4-FFF2-40B4-BE49-F238E27FC236}">
                  <a16:creationId xmlns:a16="http://schemas.microsoft.com/office/drawing/2014/main" id="{F16E1D6F-D2BE-CD42-A182-FF8D46EFCFAA}"/>
                </a:ext>
              </a:extLst>
            </p:cNvPr>
            <p:cNvSpPr/>
            <p:nvPr/>
          </p:nvSpPr>
          <p:spPr>
            <a:xfrm>
              <a:off x="1711711" y="2841978"/>
              <a:ext cx="1531243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8EC5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s-PE" sz="1100" b="1" dirty="0">
                  <a:solidFill>
                    <a:srgbClr val="8EC540"/>
                  </a:solidFill>
                  <a:latin typeface="Calibri" charset="0"/>
                  <a:ea typeface="Calibri" charset="0"/>
                  <a:cs typeface="Calibri" charset="0"/>
                </a:rPr>
                <a:t>Gobierno</a:t>
              </a: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CC5D38B6-E700-2C48-AAC2-7996165B2543}"/>
                </a:ext>
              </a:extLst>
            </p:cNvPr>
            <p:cNvSpPr/>
            <p:nvPr/>
          </p:nvSpPr>
          <p:spPr>
            <a:xfrm>
              <a:off x="2707576" y="2830627"/>
              <a:ext cx="596723" cy="594460"/>
            </a:xfrm>
            <a:prstGeom prst="ellipse">
              <a:avLst/>
            </a:prstGeom>
            <a:solidFill>
              <a:srgbClr val="8EC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12" name="Rectángulo redondeado 11">
              <a:extLst>
                <a:ext uri="{FF2B5EF4-FFF2-40B4-BE49-F238E27FC236}">
                  <a16:creationId xmlns:a16="http://schemas.microsoft.com/office/drawing/2014/main" id="{CCFFDEE9-6A51-AB45-8F60-5D0B37306F27}"/>
                </a:ext>
              </a:extLst>
            </p:cNvPr>
            <p:cNvSpPr/>
            <p:nvPr/>
          </p:nvSpPr>
          <p:spPr>
            <a:xfrm>
              <a:off x="1781716" y="3664813"/>
              <a:ext cx="1531243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FE7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s-PE" sz="1100" b="1" dirty="0">
                  <a:solidFill>
                    <a:srgbClr val="FE7828"/>
                  </a:solidFill>
                  <a:latin typeface="Calibri" charset="0"/>
                  <a:ea typeface="Calibri" charset="0"/>
                  <a:cs typeface="Calibri" charset="0"/>
                </a:rPr>
                <a:t>Directores</a:t>
              </a:r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11BBCC1D-B806-4B4E-96E0-05021ACE621A}"/>
                </a:ext>
              </a:extLst>
            </p:cNvPr>
            <p:cNvSpPr/>
            <p:nvPr/>
          </p:nvSpPr>
          <p:spPr>
            <a:xfrm>
              <a:off x="2777581" y="3653462"/>
              <a:ext cx="596723" cy="594460"/>
            </a:xfrm>
            <a:prstGeom prst="ellipse">
              <a:avLst/>
            </a:prstGeom>
            <a:solidFill>
              <a:srgbClr val="FE7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14" name="Rectángulo redondeado 13">
              <a:extLst>
                <a:ext uri="{FF2B5EF4-FFF2-40B4-BE49-F238E27FC236}">
                  <a16:creationId xmlns:a16="http://schemas.microsoft.com/office/drawing/2014/main" id="{C5869839-1E29-974E-8618-FFF0F816C724}"/>
                </a:ext>
              </a:extLst>
            </p:cNvPr>
            <p:cNvSpPr/>
            <p:nvPr/>
          </p:nvSpPr>
          <p:spPr>
            <a:xfrm>
              <a:off x="5953213" y="3230096"/>
              <a:ext cx="1533635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EE46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marL="673100">
                <a:lnSpc>
                  <a:spcPct val="90000"/>
                </a:lnSpc>
              </a:pPr>
              <a:r>
                <a:rPr lang="es-PE" sz="1100" b="1" dirty="0">
                  <a:solidFill>
                    <a:srgbClr val="EE4639"/>
                  </a:solidFill>
                  <a:latin typeface="Calibri" charset="0"/>
                  <a:ea typeface="Calibri" charset="0"/>
                  <a:cs typeface="Calibri" charset="0"/>
                </a:rPr>
                <a:t>Sindicato</a:t>
              </a:r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FEBF5171-D8CD-714D-BA3E-0E74B764799A}"/>
                </a:ext>
              </a:extLst>
            </p:cNvPr>
            <p:cNvSpPr/>
            <p:nvPr/>
          </p:nvSpPr>
          <p:spPr>
            <a:xfrm>
              <a:off x="5917434" y="3218745"/>
              <a:ext cx="596723" cy="594460"/>
            </a:xfrm>
            <a:prstGeom prst="ellips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16" name="Rectángulo redondeado 15">
              <a:extLst>
                <a:ext uri="{FF2B5EF4-FFF2-40B4-BE49-F238E27FC236}">
                  <a16:creationId xmlns:a16="http://schemas.microsoft.com/office/drawing/2014/main" id="{3D0DD71D-4493-2A48-8518-F4F085C073D8}"/>
                </a:ext>
              </a:extLst>
            </p:cNvPr>
            <p:cNvSpPr/>
            <p:nvPr/>
          </p:nvSpPr>
          <p:spPr>
            <a:xfrm>
              <a:off x="5794467" y="2508745"/>
              <a:ext cx="1533635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FEC2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3100">
                <a:lnSpc>
                  <a:spcPct val="90000"/>
                </a:lnSpc>
              </a:pPr>
              <a:r>
                <a:rPr lang="es-PE" sz="1100" b="1" dirty="0">
                  <a:solidFill>
                    <a:srgbClr val="FEC212"/>
                  </a:solidFill>
                  <a:latin typeface="Calibri" charset="0"/>
                  <a:ea typeface="Calibri" charset="0"/>
                  <a:cs typeface="Calibri" charset="0"/>
                </a:rPr>
                <a:t>Clientes</a:t>
              </a: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208F2D17-A97A-1A47-ACF6-CCACD720B12D}"/>
                </a:ext>
              </a:extLst>
            </p:cNvPr>
            <p:cNvSpPr/>
            <p:nvPr/>
          </p:nvSpPr>
          <p:spPr>
            <a:xfrm>
              <a:off x="5758688" y="2497393"/>
              <a:ext cx="596723" cy="594460"/>
            </a:xfrm>
            <a:prstGeom prst="ellipse">
              <a:avLst/>
            </a:prstGeom>
            <a:solidFill>
              <a:srgbClr val="FEC2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75185BE6-6C5A-B747-AD17-F576FDC6AAA6}"/>
                </a:ext>
              </a:extLst>
            </p:cNvPr>
            <p:cNvSpPr/>
            <p:nvPr/>
          </p:nvSpPr>
          <p:spPr>
            <a:xfrm>
              <a:off x="5026218" y="1793758"/>
              <a:ext cx="1533635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8087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tlCol="0" anchor="ctr"/>
            <a:lstStyle/>
            <a:p>
              <a:pPr marL="361238"/>
              <a:r>
                <a:rPr lang="es-PE" sz="1100" b="1" dirty="0">
                  <a:solidFill>
                    <a:srgbClr val="808799"/>
                  </a:solidFill>
                  <a:latin typeface="Calibri" charset="0"/>
                  <a:ea typeface="Calibri" charset="0"/>
                  <a:cs typeface="Calibri" charset="0"/>
                </a:rPr>
                <a:t>Acreedores</a:t>
              </a: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DC7AF38F-05B2-BE45-A2F4-99763F48B3AD}"/>
                </a:ext>
              </a:extLst>
            </p:cNvPr>
            <p:cNvSpPr/>
            <p:nvPr/>
          </p:nvSpPr>
          <p:spPr>
            <a:xfrm>
              <a:off x="5017909" y="1785781"/>
              <a:ext cx="596723" cy="594460"/>
            </a:xfrm>
            <a:prstGeom prst="ellipse">
              <a:avLst/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20" name="Rectángulo redondeado 19">
              <a:extLst>
                <a:ext uri="{FF2B5EF4-FFF2-40B4-BE49-F238E27FC236}">
                  <a16:creationId xmlns:a16="http://schemas.microsoft.com/office/drawing/2014/main" id="{23A0B94D-A150-644E-9905-59B2AF81CAA9}"/>
                </a:ext>
              </a:extLst>
            </p:cNvPr>
            <p:cNvSpPr/>
            <p:nvPr/>
          </p:nvSpPr>
          <p:spPr>
            <a:xfrm>
              <a:off x="5752004" y="3914960"/>
              <a:ext cx="1533635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00B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72000" rtlCol="0" anchor="ctr"/>
            <a:lstStyle/>
            <a:p>
              <a:pPr indent="581025" algn="r"/>
              <a:r>
                <a:rPr lang="es-PE" sz="1100" b="1" dirty="0">
                  <a:solidFill>
                    <a:srgbClr val="00B1C1"/>
                  </a:solidFill>
                  <a:latin typeface="Calibri" charset="0"/>
                  <a:ea typeface="Calibri" charset="0"/>
                  <a:cs typeface="Calibri" charset="0"/>
                </a:rPr>
                <a:t>Medios de comunicación</a:t>
              </a:r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ACF2D642-24A8-C044-B0D3-C7D1588B4674}"/>
                </a:ext>
              </a:extLst>
            </p:cNvPr>
            <p:cNvSpPr/>
            <p:nvPr/>
          </p:nvSpPr>
          <p:spPr>
            <a:xfrm>
              <a:off x="5716224" y="3903608"/>
              <a:ext cx="596723" cy="594460"/>
            </a:xfrm>
            <a:prstGeom prst="ellipse">
              <a:avLst/>
            </a:prstGeom>
            <a:solidFill>
              <a:srgbClr val="00B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F1D5DE3D-279A-2C49-A4AA-7FA248187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086778" y="1853092"/>
              <a:ext cx="458985" cy="458985"/>
            </a:xfrm>
            <a:prstGeom prst="rect">
              <a:avLst/>
            </a:prstGeom>
          </p:spPr>
        </p:pic>
        <p:sp>
          <p:nvSpPr>
            <p:cNvPr id="29" name="Triángulo 28">
              <a:extLst>
                <a:ext uri="{FF2B5EF4-FFF2-40B4-BE49-F238E27FC236}">
                  <a16:creationId xmlns:a16="http://schemas.microsoft.com/office/drawing/2014/main" id="{43CFFFD6-9AD2-CC4C-AED2-B3032F5CDF24}"/>
                </a:ext>
              </a:extLst>
            </p:cNvPr>
            <p:cNvSpPr/>
            <p:nvPr/>
          </p:nvSpPr>
          <p:spPr>
            <a:xfrm rot="15300000">
              <a:off x="4919039" y="2095256"/>
              <a:ext cx="140565" cy="113034"/>
            </a:xfrm>
            <a:prstGeom prst="triangle">
              <a:avLst>
                <a:gd name="adj" fmla="val 34770"/>
              </a:avLst>
            </a:prstGeom>
            <a:solidFill>
              <a:srgbClr val="8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0" name="Triángulo 29">
              <a:extLst>
                <a:ext uri="{FF2B5EF4-FFF2-40B4-BE49-F238E27FC236}">
                  <a16:creationId xmlns:a16="http://schemas.microsoft.com/office/drawing/2014/main" id="{F28129E5-1D88-C746-A2B3-572DFE1E2407}"/>
                </a:ext>
              </a:extLst>
            </p:cNvPr>
            <p:cNvSpPr/>
            <p:nvPr/>
          </p:nvSpPr>
          <p:spPr>
            <a:xfrm rot="16200000">
              <a:off x="5646906" y="2745468"/>
              <a:ext cx="140565" cy="113034"/>
            </a:xfrm>
            <a:prstGeom prst="triangle">
              <a:avLst/>
            </a:prstGeom>
            <a:solidFill>
              <a:srgbClr val="FEC2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1" name="Triángulo 30">
              <a:extLst>
                <a:ext uri="{FF2B5EF4-FFF2-40B4-BE49-F238E27FC236}">
                  <a16:creationId xmlns:a16="http://schemas.microsoft.com/office/drawing/2014/main" id="{5C7864AC-6145-DE44-AA50-793AE81F34A5}"/>
                </a:ext>
              </a:extLst>
            </p:cNvPr>
            <p:cNvSpPr/>
            <p:nvPr/>
          </p:nvSpPr>
          <p:spPr>
            <a:xfrm rot="16946467">
              <a:off x="5812600" y="3378649"/>
              <a:ext cx="140565" cy="113034"/>
            </a:xfrm>
            <a:prstGeom prst="triangl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2" name="Triángulo 31">
              <a:extLst>
                <a:ext uri="{FF2B5EF4-FFF2-40B4-BE49-F238E27FC236}">
                  <a16:creationId xmlns:a16="http://schemas.microsoft.com/office/drawing/2014/main" id="{2C619F84-E7D2-AC4A-9ED9-A3029C2A5830}"/>
                </a:ext>
              </a:extLst>
            </p:cNvPr>
            <p:cNvSpPr/>
            <p:nvPr/>
          </p:nvSpPr>
          <p:spPr>
            <a:xfrm rot="17275193">
              <a:off x="5623600" y="4070551"/>
              <a:ext cx="140565" cy="113034"/>
            </a:xfrm>
            <a:prstGeom prst="triangle">
              <a:avLst/>
            </a:prstGeom>
            <a:solidFill>
              <a:srgbClr val="00B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3" name="Triángulo 32">
              <a:extLst>
                <a:ext uri="{FF2B5EF4-FFF2-40B4-BE49-F238E27FC236}">
                  <a16:creationId xmlns:a16="http://schemas.microsoft.com/office/drawing/2014/main" id="{C75F978F-269B-3D40-AAA0-615E900B2552}"/>
                </a:ext>
              </a:extLst>
            </p:cNvPr>
            <p:cNvSpPr/>
            <p:nvPr/>
          </p:nvSpPr>
          <p:spPr>
            <a:xfrm rot="4469506">
              <a:off x="3332732" y="3812359"/>
              <a:ext cx="140565" cy="113034"/>
            </a:xfrm>
            <a:prstGeom prst="triangle">
              <a:avLst/>
            </a:prstGeom>
            <a:solidFill>
              <a:srgbClr val="FE7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4" name="Triángulo 33">
              <a:extLst>
                <a:ext uri="{FF2B5EF4-FFF2-40B4-BE49-F238E27FC236}">
                  <a16:creationId xmlns:a16="http://schemas.microsoft.com/office/drawing/2014/main" id="{54B83850-01EA-4C42-A574-6C58BDE683DA}"/>
                </a:ext>
              </a:extLst>
            </p:cNvPr>
            <p:cNvSpPr/>
            <p:nvPr/>
          </p:nvSpPr>
          <p:spPr>
            <a:xfrm rot="5400000">
              <a:off x="3275756" y="3071339"/>
              <a:ext cx="140565" cy="113034"/>
            </a:xfrm>
            <a:prstGeom prst="triangle">
              <a:avLst/>
            </a:prstGeom>
            <a:solidFill>
              <a:srgbClr val="8EC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35" name="Triángulo 34">
              <a:extLst>
                <a:ext uri="{FF2B5EF4-FFF2-40B4-BE49-F238E27FC236}">
                  <a16:creationId xmlns:a16="http://schemas.microsoft.com/office/drawing/2014/main" id="{DE585707-613C-0F4E-87E4-4651A34CDFAA}"/>
                </a:ext>
              </a:extLst>
            </p:cNvPr>
            <p:cNvSpPr/>
            <p:nvPr/>
          </p:nvSpPr>
          <p:spPr>
            <a:xfrm rot="6202974">
              <a:off x="3741413" y="2345462"/>
              <a:ext cx="140565" cy="113034"/>
            </a:xfrm>
            <a:prstGeom prst="triangle">
              <a:avLst>
                <a:gd name="adj" fmla="val 51933"/>
              </a:avLst>
            </a:prstGeom>
            <a:solidFill>
              <a:srgbClr val="00AD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grpSp>
          <p:nvGrpSpPr>
            <p:cNvPr id="36" name="Agrupar 50">
              <a:extLst>
                <a:ext uri="{FF2B5EF4-FFF2-40B4-BE49-F238E27FC236}">
                  <a16:creationId xmlns:a16="http://schemas.microsoft.com/office/drawing/2014/main" id="{2887DB75-6AA1-534B-8A31-4062A04FD4EE}"/>
                </a:ext>
              </a:extLst>
            </p:cNvPr>
            <p:cNvGrpSpPr/>
            <p:nvPr/>
          </p:nvGrpSpPr>
          <p:grpSpPr>
            <a:xfrm>
              <a:off x="3951658" y="2416512"/>
              <a:ext cx="134355" cy="133845"/>
              <a:chOff x="3427964" y="2244682"/>
              <a:chExt cx="225891" cy="225034"/>
            </a:xfrm>
          </p:grpSpPr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6FDC5B78-5ADF-2745-99B2-844CFCAC72D2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ADE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" name="Elipse 37">
                <a:extLst>
                  <a:ext uri="{FF2B5EF4-FFF2-40B4-BE49-F238E27FC236}">
                    <a16:creationId xmlns:a16="http://schemas.microsoft.com/office/drawing/2014/main" id="{1F146F30-F8BA-CE4C-9489-4D09C37DAB41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00ADEE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39" name="Agrupar 51">
              <a:extLst>
                <a:ext uri="{FF2B5EF4-FFF2-40B4-BE49-F238E27FC236}">
                  <a16:creationId xmlns:a16="http://schemas.microsoft.com/office/drawing/2014/main" id="{42B5B596-716B-6A4B-815C-8CB97538AE26}"/>
                </a:ext>
              </a:extLst>
            </p:cNvPr>
            <p:cNvGrpSpPr/>
            <p:nvPr/>
          </p:nvGrpSpPr>
          <p:grpSpPr>
            <a:xfrm>
              <a:off x="3464815" y="3073593"/>
              <a:ext cx="134355" cy="133845"/>
              <a:chOff x="3427964" y="2244682"/>
              <a:chExt cx="225891" cy="225034"/>
            </a:xfrm>
          </p:grpSpPr>
          <p:sp>
            <p:nvSpPr>
              <p:cNvPr id="40" name="Elipse 39">
                <a:extLst>
                  <a:ext uri="{FF2B5EF4-FFF2-40B4-BE49-F238E27FC236}">
                    <a16:creationId xmlns:a16="http://schemas.microsoft.com/office/drawing/2014/main" id="{D48756F2-1E6E-1C4A-81EF-C61441E9A0CC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8EC5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497B5109-7D80-1047-AB05-D8CE937E64A0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8EC540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42" name="Agrupar 54">
              <a:extLst>
                <a:ext uri="{FF2B5EF4-FFF2-40B4-BE49-F238E27FC236}">
                  <a16:creationId xmlns:a16="http://schemas.microsoft.com/office/drawing/2014/main" id="{F7B0EEC6-5C88-A64B-952B-E6954075F610}"/>
                </a:ext>
              </a:extLst>
            </p:cNvPr>
            <p:cNvGrpSpPr/>
            <p:nvPr/>
          </p:nvGrpSpPr>
          <p:grpSpPr>
            <a:xfrm>
              <a:off x="3501460" y="3735031"/>
              <a:ext cx="134355" cy="133845"/>
              <a:chOff x="3427964" y="2244682"/>
              <a:chExt cx="225891" cy="225034"/>
            </a:xfrm>
          </p:grpSpPr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BD0850D2-94A5-A34C-93D6-A1CD748DD26E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E782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C28A4412-9F82-C54E-A818-55CE42D8113E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FE7828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45" name="Agrupar 57">
              <a:extLst>
                <a:ext uri="{FF2B5EF4-FFF2-40B4-BE49-F238E27FC236}">
                  <a16:creationId xmlns:a16="http://schemas.microsoft.com/office/drawing/2014/main" id="{15409C98-3257-AC45-860D-E48DCC420CF3}"/>
                </a:ext>
              </a:extLst>
            </p:cNvPr>
            <p:cNvGrpSpPr/>
            <p:nvPr/>
          </p:nvGrpSpPr>
          <p:grpSpPr>
            <a:xfrm>
              <a:off x="5640315" y="3339630"/>
              <a:ext cx="134355" cy="133845"/>
              <a:chOff x="3427964" y="2244682"/>
              <a:chExt cx="225891" cy="225034"/>
            </a:xfrm>
          </p:grpSpPr>
          <p:sp>
            <p:nvSpPr>
              <p:cNvPr id="46" name="Elipse 45">
                <a:extLst>
                  <a:ext uri="{FF2B5EF4-FFF2-40B4-BE49-F238E27FC236}">
                    <a16:creationId xmlns:a16="http://schemas.microsoft.com/office/drawing/2014/main" id="{6C84024A-6621-9044-9725-B79FE1AA40B5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EE463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" name="Elipse 46">
                <a:extLst>
                  <a:ext uri="{FF2B5EF4-FFF2-40B4-BE49-F238E27FC236}">
                    <a16:creationId xmlns:a16="http://schemas.microsoft.com/office/drawing/2014/main" id="{18CB9DF8-28ED-E04A-84CB-C62BC5E4A6D9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EE4639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48" name="Agrupar 60">
              <a:extLst>
                <a:ext uri="{FF2B5EF4-FFF2-40B4-BE49-F238E27FC236}">
                  <a16:creationId xmlns:a16="http://schemas.microsoft.com/office/drawing/2014/main" id="{69BFEEB8-FA07-4743-B516-8429BF458820}"/>
                </a:ext>
              </a:extLst>
            </p:cNvPr>
            <p:cNvGrpSpPr/>
            <p:nvPr/>
          </p:nvGrpSpPr>
          <p:grpSpPr>
            <a:xfrm>
              <a:off x="5460481" y="2739583"/>
              <a:ext cx="134355" cy="133845"/>
              <a:chOff x="3427964" y="2244682"/>
              <a:chExt cx="225891" cy="225034"/>
            </a:xfrm>
          </p:grpSpPr>
          <p:sp>
            <p:nvSpPr>
              <p:cNvPr id="49" name="Elipse 48">
                <a:extLst>
                  <a:ext uri="{FF2B5EF4-FFF2-40B4-BE49-F238E27FC236}">
                    <a16:creationId xmlns:a16="http://schemas.microsoft.com/office/drawing/2014/main" id="{F5BA1DC4-A79D-C547-B067-B87693B66DA2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EC2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" name="Elipse 49">
                <a:extLst>
                  <a:ext uri="{FF2B5EF4-FFF2-40B4-BE49-F238E27FC236}">
                    <a16:creationId xmlns:a16="http://schemas.microsoft.com/office/drawing/2014/main" id="{1C49C270-42D9-A548-80F0-C918EF759C05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FEC212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51" name="Agrupar 64">
              <a:extLst>
                <a:ext uri="{FF2B5EF4-FFF2-40B4-BE49-F238E27FC236}">
                  <a16:creationId xmlns:a16="http://schemas.microsoft.com/office/drawing/2014/main" id="{05378281-FD50-C748-96D0-A346FBFD85F4}"/>
                </a:ext>
              </a:extLst>
            </p:cNvPr>
            <p:cNvGrpSpPr/>
            <p:nvPr/>
          </p:nvGrpSpPr>
          <p:grpSpPr>
            <a:xfrm>
              <a:off x="5442582" y="3984767"/>
              <a:ext cx="134355" cy="133845"/>
              <a:chOff x="3427964" y="2244682"/>
              <a:chExt cx="225891" cy="225034"/>
            </a:xfrm>
          </p:grpSpPr>
          <p:sp>
            <p:nvSpPr>
              <p:cNvPr id="52" name="Elipse 51">
                <a:extLst>
                  <a:ext uri="{FF2B5EF4-FFF2-40B4-BE49-F238E27FC236}">
                    <a16:creationId xmlns:a16="http://schemas.microsoft.com/office/drawing/2014/main" id="{855C237F-9DF8-6C41-8E77-FA666C0C6AD2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1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3" name="Elipse 52">
                <a:extLst>
                  <a:ext uri="{FF2B5EF4-FFF2-40B4-BE49-F238E27FC236}">
                    <a16:creationId xmlns:a16="http://schemas.microsoft.com/office/drawing/2014/main" id="{AA9F49DD-902F-654E-8DFE-F9667E663DBE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00B1C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grpSp>
          <p:nvGrpSpPr>
            <p:cNvPr id="54" name="Agrupar 67">
              <a:extLst>
                <a:ext uri="{FF2B5EF4-FFF2-40B4-BE49-F238E27FC236}">
                  <a16:creationId xmlns:a16="http://schemas.microsoft.com/office/drawing/2014/main" id="{F75E4AA4-540B-CB47-9FEF-C647C71E0819}"/>
                </a:ext>
              </a:extLst>
            </p:cNvPr>
            <p:cNvGrpSpPr/>
            <p:nvPr/>
          </p:nvGrpSpPr>
          <p:grpSpPr>
            <a:xfrm>
              <a:off x="4767651" y="2256837"/>
              <a:ext cx="134355" cy="133845"/>
              <a:chOff x="3427964" y="2244682"/>
              <a:chExt cx="225891" cy="225034"/>
            </a:xfrm>
          </p:grpSpPr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id="{A20E5E21-E214-1D4C-AA10-D2454E8CEBEA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8087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6" name="Elipse 55">
                <a:extLst>
                  <a:ext uri="{FF2B5EF4-FFF2-40B4-BE49-F238E27FC236}">
                    <a16:creationId xmlns:a16="http://schemas.microsoft.com/office/drawing/2014/main" id="{24CEF8E6-CA9E-D048-9B11-42D00A91E076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808799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B4EC1D62-BBD0-BC43-9733-9ADAE7188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8291" y="2184437"/>
              <a:ext cx="370629" cy="238710"/>
            </a:xfrm>
            <a:prstGeom prst="rect">
              <a:avLst/>
            </a:prstGeom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3A40FBE5-168D-BB42-BAE5-33AFF2BF6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66254" y="2649836"/>
              <a:ext cx="375785" cy="330169"/>
            </a:xfrm>
            <a:prstGeom prst="rect">
              <a:avLst/>
            </a:prstGeom>
          </p:spPr>
        </p:pic>
        <p:sp>
          <p:nvSpPr>
            <p:cNvPr id="60" name="Rectángulo redondeado 59">
              <a:extLst>
                <a:ext uri="{FF2B5EF4-FFF2-40B4-BE49-F238E27FC236}">
                  <a16:creationId xmlns:a16="http://schemas.microsoft.com/office/drawing/2014/main" id="{1A298BA1-9D58-9B44-8CB1-4DCDDBAC0465}"/>
                </a:ext>
              </a:extLst>
            </p:cNvPr>
            <p:cNvSpPr/>
            <p:nvPr/>
          </p:nvSpPr>
          <p:spPr>
            <a:xfrm>
              <a:off x="2566436" y="4524972"/>
              <a:ext cx="1531243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r>
                <a:rPr lang="es-PE" sz="1100" b="1" dirty="0">
                  <a:solidFill>
                    <a:srgbClr val="714FA0"/>
                  </a:solidFill>
                  <a:latin typeface="Calibri" charset="0"/>
                  <a:ea typeface="Calibri" charset="0"/>
                  <a:cs typeface="Calibri" charset="0"/>
                </a:rPr>
                <a:t>Comunidad</a:t>
              </a:r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5E1632E0-8A41-A24C-8226-4EBF20CD23B5}"/>
                </a:ext>
              </a:extLst>
            </p:cNvPr>
            <p:cNvSpPr/>
            <p:nvPr/>
          </p:nvSpPr>
          <p:spPr>
            <a:xfrm>
              <a:off x="3562301" y="4513621"/>
              <a:ext cx="596723" cy="594460"/>
            </a:xfrm>
            <a:prstGeom prst="ellipse">
              <a:avLst/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pic>
          <p:nvPicPr>
            <p:cNvPr id="62" name="Imagen 61">
              <a:extLst>
                <a:ext uri="{FF2B5EF4-FFF2-40B4-BE49-F238E27FC236}">
                  <a16:creationId xmlns:a16="http://schemas.microsoft.com/office/drawing/2014/main" id="{4B185EEC-9D30-DB48-839E-A64D9666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669412" y="4626192"/>
              <a:ext cx="380534" cy="380534"/>
            </a:xfrm>
            <a:prstGeom prst="rect">
              <a:avLst/>
            </a:prstGeom>
          </p:spPr>
        </p:pic>
        <p:sp>
          <p:nvSpPr>
            <p:cNvPr id="63" name="Triángulo 62">
              <a:extLst>
                <a:ext uri="{FF2B5EF4-FFF2-40B4-BE49-F238E27FC236}">
                  <a16:creationId xmlns:a16="http://schemas.microsoft.com/office/drawing/2014/main" id="{BB6E4C90-AB69-1C4A-8ECD-938BE718D878}"/>
                </a:ext>
              </a:extLst>
            </p:cNvPr>
            <p:cNvSpPr/>
            <p:nvPr/>
          </p:nvSpPr>
          <p:spPr>
            <a:xfrm rot="4469506">
              <a:off x="4111151" y="4640801"/>
              <a:ext cx="140565" cy="113034"/>
            </a:xfrm>
            <a:prstGeom prst="triangle">
              <a:avLst/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grpSp>
          <p:nvGrpSpPr>
            <p:cNvPr id="64" name="Agrupar 54">
              <a:extLst>
                <a:ext uri="{FF2B5EF4-FFF2-40B4-BE49-F238E27FC236}">
                  <a16:creationId xmlns:a16="http://schemas.microsoft.com/office/drawing/2014/main" id="{22ACE295-C817-4644-AC6A-6E5D72D61B69}"/>
                </a:ext>
              </a:extLst>
            </p:cNvPr>
            <p:cNvGrpSpPr/>
            <p:nvPr/>
          </p:nvGrpSpPr>
          <p:grpSpPr>
            <a:xfrm>
              <a:off x="4308242" y="4480638"/>
              <a:ext cx="134355" cy="133845"/>
              <a:chOff x="3427964" y="2244682"/>
              <a:chExt cx="225891" cy="225034"/>
            </a:xfrm>
          </p:grpSpPr>
          <p:sp>
            <p:nvSpPr>
              <p:cNvPr id="65" name="Elipse 64">
                <a:extLst>
                  <a:ext uri="{FF2B5EF4-FFF2-40B4-BE49-F238E27FC236}">
                    <a16:creationId xmlns:a16="http://schemas.microsoft.com/office/drawing/2014/main" id="{B99452A9-7672-B74D-A051-25E9878F464B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714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" name="Elipse 65">
                <a:extLst>
                  <a:ext uri="{FF2B5EF4-FFF2-40B4-BE49-F238E27FC236}">
                    <a16:creationId xmlns:a16="http://schemas.microsoft.com/office/drawing/2014/main" id="{E943B429-54D6-F74C-9D88-002B5F1AB8E6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714FA0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67" name="Rectángulo redondeado 66">
              <a:extLst>
                <a:ext uri="{FF2B5EF4-FFF2-40B4-BE49-F238E27FC236}">
                  <a16:creationId xmlns:a16="http://schemas.microsoft.com/office/drawing/2014/main" id="{7BB4825F-C91A-C649-98ED-8DBD0159F91A}"/>
                </a:ext>
              </a:extLst>
            </p:cNvPr>
            <p:cNvSpPr/>
            <p:nvPr/>
          </p:nvSpPr>
          <p:spPr>
            <a:xfrm>
              <a:off x="5004582" y="4574916"/>
              <a:ext cx="1694786" cy="577654"/>
            </a:xfrm>
            <a:prstGeom prst="roundRect">
              <a:avLst>
                <a:gd name="adj" fmla="val 47824"/>
              </a:avLst>
            </a:prstGeom>
            <a:solidFill>
              <a:schemeClr val="bg1"/>
            </a:solidFill>
            <a:ln w="19050">
              <a:solidFill>
                <a:srgbClr val="92C1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36000" rtlCol="0" anchor="ctr"/>
            <a:lstStyle/>
            <a:p>
              <a:pPr indent="581025" algn="r"/>
              <a:r>
                <a:rPr lang="es-PE" sz="1100" b="1" dirty="0">
                  <a:solidFill>
                    <a:srgbClr val="92C14E"/>
                  </a:solidFill>
                  <a:latin typeface="Calibri" charset="0"/>
                  <a:ea typeface="Calibri" charset="0"/>
                  <a:cs typeface="Calibri" charset="0"/>
                </a:rPr>
                <a:t>Colaboradores</a:t>
              </a:r>
            </a:p>
          </p:txBody>
        </p:sp>
        <p:sp>
          <p:nvSpPr>
            <p:cNvPr id="68" name="Elipse 67">
              <a:extLst>
                <a:ext uri="{FF2B5EF4-FFF2-40B4-BE49-F238E27FC236}">
                  <a16:creationId xmlns:a16="http://schemas.microsoft.com/office/drawing/2014/main" id="{3BFFCF74-26BD-EF48-9D9E-4781943C6845}"/>
                </a:ext>
              </a:extLst>
            </p:cNvPr>
            <p:cNvSpPr/>
            <p:nvPr/>
          </p:nvSpPr>
          <p:spPr>
            <a:xfrm>
              <a:off x="4968801" y="4563564"/>
              <a:ext cx="596723" cy="594460"/>
            </a:xfrm>
            <a:prstGeom prst="ellipse">
              <a:avLst/>
            </a:prstGeom>
            <a:solidFill>
              <a:srgbClr val="92C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sp>
          <p:nvSpPr>
            <p:cNvPr id="70" name="Triángulo 69">
              <a:extLst>
                <a:ext uri="{FF2B5EF4-FFF2-40B4-BE49-F238E27FC236}">
                  <a16:creationId xmlns:a16="http://schemas.microsoft.com/office/drawing/2014/main" id="{A7481E53-DD1F-9B44-A766-7D2765903EDC}"/>
                </a:ext>
              </a:extLst>
            </p:cNvPr>
            <p:cNvSpPr/>
            <p:nvPr/>
          </p:nvSpPr>
          <p:spPr>
            <a:xfrm rot="18075035">
              <a:off x="4892001" y="4667153"/>
              <a:ext cx="140565" cy="113034"/>
            </a:xfrm>
            <a:prstGeom prst="triangle">
              <a:avLst/>
            </a:prstGeom>
            <a:solidFill>
              <a:srgbClr val="92C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100" dirty="0">
                <a:latin typeface="Calibri" panose="020F0502020204030204" pitchFamily="34" charset="0"/>
              </a:endParaRPr>
            </a:p>
          </p:txBody>
        </p:sp>
        <p:grpSp>
          <p:nvGrpSpPr>
            <p:cNvPr id="71" name="Agrupar 64">
              <a:extLst>
                <a:ext uri="{FF2B5EF4-FFF2-40B4-BE49-F238E27FC236}">
                  <a16:creationId xmlns:a16="http://schemas.microsoft.com/office/drawing/2014/main" id="{3943398E-1DEC-644C-86C8-C765E0A11486}"/>
                </a:ext>
              </a:extLst>
            </p:cNvPr>
            <p:cNvGrpSpPr/>
            <p:nvPr/>
          </p:nvGrpSpPr>
          <p:grpSpPr>
            <a:xfrm>
              <a:off x="4733302" y="4485869"/>
              <a:ext cx="134355" cy="133845"/>
              <a:chOff x="3427964" y="2244682"/>
              <a:chExt cx="225891" cy="225034"/>
            </a:xfrm>
          </p:grpSpPr>
          <p:sp>
            <p:nvSpPr>
              <p:cNvPr id="72" name="Elipse 71">
                <a:extLst>
                  <a:ext uri="{FF2B5EF4-FFF2-40B4-BE49-F238E27FC236}">
                    <a16:creationId xmlns:a16="http://schemas.microsoft.com/office/drawing/2014/main" id="{5A9045A0-5A18-5A4B-97BE-8ACC2D1A1D54}"/>
                  </a:ext>
                </a:extLst>
              </p:cNvPr>
              <p:cNvSpPr/>
              <p:nvPr/>
            </p:nvSpPr>
            <p:spPr>
              <a:xfrm>
                <a:off x="3427964" y="2244682"/>
                <a:ext cx="225891" cy="22503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92C1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" name="Elipse 72">
                <a:extLst>
                  <a:ext uri="{FF2B5EF4-FFF2-40B4-BE49-F238E27FC236}">
                    <a16:creationId xmlns:a16="http://schemas.microsoft.com/office/drawing/2014/main" id="{67AB8360-4B0E-E14F-BD72-DCF0CB74D256}"/>
                  </a:ext>
                </a:extLst>
              </p:cNvPr>
              <p:cNvSpPr/>
              <p:nvPr/>
            </p:nvSpPr>
            <p:spPr>
              <a:xfrm>
                <a:off x="3482167" y="2298680"/>
                <a:ext cx="117483" cy="117037"/>
              </a:xfrm>
              <a:prstGeom prst="ellipse">
                <a:avLst/>
              </a:prstGeom>
              <a:solidFill>
                <a:srgbClr val="92C14E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100" dirty="0"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57" name="Imagen 56">
              <a:extLst>
                <a:ext uri="{FF2B5EF4-FFF2-40B4-BE49-F238E27FC236}">
                  <a16:creationId xmlns:a16="http://schemas.microsoft.com/office/drawing/2014/main" id="{C36458C0-7473-4B45-91E5-70158A06C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87966" y="3410587"/>
              <a:ext cx="481618" cy="296811"/>
            </a:xfrm>
            <a:prstGeom prst="rect">
              <a:avLst/>
            </a:prstGeom>
          </p:spPr>
        </p:pic>
        <p:pic>
          <p:nvPicPr>
            <p:cNvPr id="58" name="Imagen 57">
              <a:extLst>
                <a:ext uri="{FF2B5EF4-FFF2-40B4-BE49-F238E27FC236}">
                  <a16:creationId xmlns:a16="http://schemas.microsoft.com/office/drawing/2014/main" id="{19F04A92-1334-AE42-9BAB-7E0AEFC97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910522" y="3747134"/>
              <a:ext cx="365268" cy="335651"/>
            </a:xfrm>
            <a:prstGeom prst="rect">
              <a:avLst/>
            </a:prstGeom>
          </p:spPr>
        </p:pic>
        <p:pic>
          <p:nvPicPr>
            <p:cNvPr id="59" name="Imagen 58">
              <a:extLst>
                <a:ext uri="{FF2B5EF4-FFF2-40B4-BE49-F238E27FC236}">
                  <a16:creationId xmlns:a16="http://schemas.microsoft.com/office/drawing/2014/main" id="{7E47653E-A7B9-B043-8D04-3C6BC693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796343" y="2937406"/>
              <a:ext cx="415937" cy="297985"/>
            </a:xfrm>
            <a:prstGeom prst="rect">
              <a:avLst/>
            </a:prstGeom>
          </p:spPr>
        </p:pic>
        <p:pic>
          <p:nvPicPr>
            <p:cNvPr id="74" name="Imagen 73">
              <a:extLst>
                <a:ext uri="{FF2B5EF4-FFF2-40B4-BE49-F238E27FC236}">
                  <a16:creationId xmlns:a16="http://schemas.microsoft.com/office/drawing/2014/main" id="{1E1BE978-02E8-5D49-9902-3A60BDD9B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61301" y="4026903"/>
              <a:ext cx="340031" cy="323839"/>
            </a:xfrm>
            <a:prstGeom prst="rect">
              <a:avLst/>
            </a:prstGeom>
          </p:spPr>
        </p:pic>
        <p:pic>
          <p:nvPicPr>
            <p:cNvPr id="75" name="Imagen 74">
              <a:extLst>
                <a:ext uri="{FF2B5EF4-FFF2-40B4-BE49-F238E27FC236}">
                  <a16:creationId xmlns:a16="http://schemas.microsoft.com/office/drawing/2014/main" id="{DDF30FEC-8F88-CB47-9672-09B733B68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047062" y="4696592"/>
              <a:ext cx="435347" cy="279734"/>
            </a:xfrm>
            <a:prstGeom prst="rect">
              <a:avLst/>
            </a:prstGeom>
          </p:spPr>
        </p:pic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F37815D-E1EF-C244-B31C-F3E91BFEEC4D}"/>
                </a:ext>
              </a:extLst>
            </p:cNvPr>
            <p:cNvSpPr txBox="1"/>
            <p:nvPr/>
          </p:nvSpPr>
          <p:spPr>
            <a:xfrm>
              <a:off x="3680529" y="3327334"/>
              <a:ext cx="1794292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11725" marR="0" lvl="0" indent="0" algn="ctr" rtl="0">
                <a:spcBef>
                  <a:spcPts val="0"/>
                </a:spcBef>
                <a:spcAft>
                  <a:spcPts val="600"/>
                </a:spcAft>
                <a:buNone/>
              </a:pPr>
              <a:r>
                <a:rPr lang="es-ES" sz="1600" b="1" dirty="0">
                  <a:solidFill>
                    <a:srgbClr val="262626"/>
                  </a:solidFill>
                  <a:latin typeface="Graphik Black" panose="020B0503030202060203" pitchFamily="34" charset="77"/>
                  <a:ea typeface="Calibri"/>
                  <a:cs typeface="Calibri"/>
                  <a:sym typeface="Calibri"/>
                </a:rPr>
                <a:t>STAKEHOLDERS</a:t>
              </a:r>
              <a:endParaRPr lang="es-ES" sz="1600" b="1" dirty="0">
                <a:latin typeface="Graphik Black" panose="020B0503030202060203" pitchFamily="34" charset="7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FC41BE61-9AB8-4D4B-899E-080A4FA602DD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542AD168-E235-A946-A3F1-3363328913EB}"/>
              </a:ext>
            </a:extLst>
          </p:cNvPr>
          <p:cNvGrpSpPr/>
          <p:nvPr/>
        </p:nvGrpSpPr>
        <p:grpSpPr>
          <a:xfrm>
            <a:off x="448852" y="1528179"/>
            <a:ext cx="8226836" cy="2658642"/>
            <a:chOff x="231262" y="1674819"/>
            <a:chExt cx="8226836" cy="2658642"/>
          </a:xfrm>
        </p:grpSpPr>
        <p:sp>
          <p:nvSpPr>
            <p:cNvPr id="11" name="Google Shape;332;p23">
              <a:extLst>
                <a:ext uri="{FF2B5EF4-FFF2-40B4-BE49-F238E27FC236}">
                  <a16:creationId xmlns:a16="http://schemas.microsoft.com/office/drawing/2014/main" id="{9E67AA50-15F4-8D43-B383-4E18C9AB95B2}"/>
                </a:ext>
              </a:extLst>
            </p:cNvPr>
            <p:cNvSpPr/>
            <p:nvPr/>
          </p:nvSpPr>
          <p:spPr>
            <a:xfrm>
              <a:off x="5870814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FEC2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algn="ctr">
                <a:lnSpc>
                  <a:spcPct val="90000"/>
                </a:lnSpc>
                <a:spcBef>
                  <a:spcPct val="0"/>
                </a:spcBef>
                <a:buSzPts val="2000"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CLIENTES</a:t>
              </a:r>
            </a:p>
          </p:txBody>
        </p:sp>
        <p:sp>
          <p:nvSpPr>
            <p:cNvPr id="12" name="Google Shape;334;p23">
              <a:extLst>
                <a:ext uri="{FF2B5EF4-FFF2-40B4-BE49-F238E27FC236}">
                  <a16:creationId xmlns:a16="http://schemas.microsoft.com/office/drawing/2014/main" id="{E07F67D4-F8BF-894C-BE47-87B17A72D309}"/>
                </a:ext>
              </a:extLst>
            </p:cNvPr>
            <p:cNvSpPr/>
            <p:nvPr/>
          </p:nvSpPr>
          <p:spPr>
            <a:xfrm>
              <a:off x="5870814" y="2224238"/>
              <a:ext cx="2587284" cy="2109223"/>
            </a:xfrm>
            <a:prstGeom prst="roundRect">
              <a:avLst>
                <a:gd name="adj" fmla="val 4071"/>
              </a:avLst>
            </a:prstGeom>
            <a:solidFill>
              <a:srgbClr val="FFEDBF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FEC211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Personas o entidades que compran o usan los productos o servicios de la organización.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FEC211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Calidad del producto o servicio, buen servicio al cliente, precios justos, cumplimiento de expectativas.</a:t>
              </a:r>
            </a:p>
          </p:txBody>
        </p:sp>
        <p:grpSp>
          <p:nvGrpSpPr>
            <p:cNvPr id="13" name="Agrupar 4">
              <a:extLst>
                <a:ext uri="{FF2B5EF4-FFF2-40B4-BE49-F238E27FC236}">
                  <a16:creationId xmlns:a16="http://schemas.microsoft.com/office/drawing/2014/main" id="{80EB6C73-798C-1841-9F53-489C8DABB561}"/>
                </a:ext>
              </a:extLst>
            </p:cNvPr>
            <p:cNvGrpSpPr/>
            <p:nvPr/>
          </p:nvGrpSpPr>
          <p:grpSpPr>
            <a:xfrm>
              <a:off x="5665300" y="1721321"/>
              <a:ext cx="439377" cy="386160"/>
              <a:chOff x="5892512" y="2805541"/>
              <a:chExt cx="459474" cy="403823"/>
            </a:xfrm>
          </p:grpSpPr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944439A8-3D92-204D-8ED6-A8303BAA251D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DEAC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38960EAC-C6FF-A14E-A3B7-0C307C401032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Triángulo 21">
                <a:extLst>
                  <a:ext uri="{FF2B5EF4-FFF2-40B4-BE49-F238E27FC236}">
                    <a16:creationId xmlns:a16="http://schemas.microsoft.com/office/drawing/2014/main" id="{2176378E-A1C3-7B4B-972C-DDA88883E701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FEC21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4" name="Google Shape;332;p23">
              <a:extLst>
                <a:ext uri="{FF2B5EF4-FFF2-40B4-BE49-F238E27FC236}">
                  <a16:creationId xmlns:a16="http://schemas.microsoft.com/office/drawing/2014/main" id="{A0F18276-8A35-1345-8265-85C46AE740A7}"/>
                </a:ext>
              </a:extLst>
            </p:cNvPr>
            <p:cNvSpPr/>
            <p:nvPr/>
          </p:nvSpPr>
          <p:spPr>
            <a:xfrm>
              <a:off x="3153795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8087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lvl="0" indent="0" algn="ctr">
                <a:lnSpc>
                  <a:spcPct val="90000"/>
                </a:lnSpc>
                <a:spcBef>
                  <a:spcPct val="0"/>
                </a:spcBef>
                <a:buSzPts val="2000"/>
                <a:buFont typeface="Arial"/>
                <a:buNone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ACREEDORES</a:t>
              </a:r>
            </a:p>
          </p:txBody>
        </p:sp>
        <p:sp>
          <p:nvSpPr>
            <p:cNvPr id="15" name="Google Shape;334;p23">
              <a:extLst>
                <a:ext uri="{FF2B5EF4-FFF2-40B4-BE49-F238E27FC236}">
                  <a16:creationId xmlns:a16="http://schemas.microsoft.com/office/drawing/2014/main" id="{792B7BAA-70CA-DA40-A0D1-149036AB51CC}"/>
                </a:ext>
              </a:extLst>
            </p:cNvPr>
            <p:cNvSpPr/>
            <p:nvPr/>
          </p:nvSpPr>
          <p:spPr>
            <a:xfrm>
              <a:off x="3153795" y="2224239"/>
              <a:ext cx="2587284" cy="2109222"/>
            </a:xfrm>
            <a:prstGeom prst="roundRect">
              <a:avLst>
                <a:gd name="adj" fmla="val 3694"/>
              </a:avLst>
            </a:prstGeom>
            <a:solidFill>
              <a:srgbClr val="808799">
                <a:alpha val="20000"/>
              </a:srgbClr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6E7484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Instituciones financieras o individuos que han prestado dinero a la organización.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6E7484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Recuperación del dinero prestado con intereses, solvencia y estabilidad financiera de la organización.</a:t>
              </a:r>
            </a:p>
          </p:txBody>
        </p:sp>
        <p:grpSp>
          <p:nvGrpSpPr>
            <p:cNvPr id="16" name="Agrupar 4">
              <a:extLst>
                <a:ext uri="{FF2B5EF4-FFF2-40B4-BE49-F238E27FC236}">
                  <a16:creationId xmlns:a16="http://schemas.microsoft.com/office/drawing/2014/main" id="{1C414529-75BF-6740-8CE9-A318C4930DB9}"/>
                </a:ext>
              </a:extLst>
            </p:cNvPr>
            <p:cNvGrpSpPr/>
            <p:nvPr/>
          </p:nvGrpSpPr>
          <p:grpSpPr>
            <a:xfrm>
              <a:off x="2948280" y="1721321"/>
              <a:ext cx="439377" cy="386160"/>
              <a:chOff x="5892512" y="2805541"/>
              <a:chExt cx="459474" cy="403823"/>
            </a:xfrm>
          </p:grpSpPr>
          <p:sp>
            <p:nvSpPr>
              <p:cNvPr id="17" name="Elipse 16">
                <a:extLst>
                  <a:ext uri="{FF2B5EF4-FFF2-40B4-BE49-F238E27FC236}">
                    <a16:creationId xmlns:a16="http://schemas.microsoft.com/office/drawing/2014/main" id="{22DC79E5-65ED-B046-A828-BAECEFD71773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6E74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" name="Elipse 17">
                <a:extLst>
                  <a:ext uri="{FF2B5EF4-FFF2-40B4-BE49-F238E27FC236}">
                    <a16:creationId xmlns:a16="http://schemas.microsoft.com/office/drawing/2014/main" id="{F94C1A2E-9F18-8E44-A04E-0D03AA82A099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" name="Triángulo 18">
                <a:extLst>
                  <a:ext uri="{FF2B5EF4-FFF2-40B4-BE49-F238E27FC236}">
                    <a16:creationId xmlns:a16="http://schemas.microsoft.com/office/drawing/2014/main" id="{1CB56F51-217A-044A-B231-C9721C543247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8087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3" name="Google Shape;332;p23">
              <a:extLst>
                <a:ext uri="{FF2B5EF4-FFF2-40B4-BE49-F238E27FC236}">
                  <a16:creationId xmlns:a16="http://schemas.microsoft.com/office/drawing/2014/main" id="{8D58C3FE-CC38-244A-AD6B-B023EE91AA6B}"/>
                </a:ext>
              </a:extLst>
            </p:cNvPr>
            <p:cNvSpPr/>
            <p:nvPr/>
          </p:nvSpPr>
          <p:spPr>
            <a:xfrm>
              <a:off x="436776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00AD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algn="ctr">
                <a:lnSpc>
                  <a:spcPct val="90000"/>
                </a:lnSpc>
                <a:spcBef>
                  <a:spcPct val="0"/>
                </a:spcBef>
                <a:buSzPts val="2000"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PROVEEDORES</a:t>
              </a:r>
            </a:p>
          </p:txBody>
        </p:sp>
        <p:sp>
          <p:nvSpPr>
            <p:cNvPr id="24" name="Google Shape;334;p23">
              <a:extLst>
                <a:ext uri="{FF2B5EF4-FFF2-40B4-BE49-F238E27FC236}">
                  <a16:creationId xmlns:a16="http://schemas.microsoft.com/office/drawing/2014/main" id="{4EE86737-EB5E-7549-9D67-019E736AA9B5}"/>
                </a:ext>
              </a:extLst>
            </p:cNvPr>
            <p:cNvSpPr/>
            <p:nvPr/>
          </p:nvSpPr>
          <p:spPr>
            <a:xfrm>
              <a:off x="436776" y="2224238"/>
              <a:ext cx="2587284" cy="2109223"/>
            </a:xfrm>
            <a:prstGeom prst="roundRect">
              <a:avLst>
                <a:gd name="adj" fmla="val 3694"/>
              </a:avLst>
            </a:prstGeom>
            <a:solidFill>
              <a:srgbClr val="00ADEE">
                <a:alpha val="20000"/>
              </a:srgbClr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00ADEE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Empresas o individuos que suministran bienes y servicios necesarios para que la organización opere.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00ADEE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Estabilidad y continuidad de las relaciones comerciales, pagos a tiempo, condiciones contractuales favorables.</a:t>
              </a:r>
            </a:p>
          </p:txBody>
        </p:sp>
        <p:grpSp>
          <p:nvGrpSpPr>
            <p:cNvPr id="25" name="Agrupar 4">
              <a:extLst>
                <a:ext uri="{FF2B5EF4-FFF2-40B4-BE49-F238E27FC236}">
                  <a16:creationId xmlns:a16="http://schemas.microsoft.com/office/drawing/2014/main" id="{E7306D0C-14E4-6749-B873-6043713653EA}"/>
                </a:ext>
              </a:extLst>
            </p:cNvPr>
            <p:cNvGrpSpPr/>
            <p:nvPr/>
          </p:nvGrpSpPr>
          <p:grpSpPr>
            <a:xfrm>
              <a:off x="231262" y="1721321"/>
              <a:ext cx="439377" cy="386160"/>
              <a:chOff x="5892512" y="2805541"/>
              <a:chExt cx="459474" cy="403823"/>
            </a:xfrm>
          </p:grpSpPr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D1C0CBEC-887C-F546-8D25-9630B5607C11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007C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6C46A3AB-1682-6341-91E2-C2FD881814A7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8" name="Triángulo 27">
                <a:extLst>
                  <a:ext uri="{FF2B5EF4-FFF2-40B4-BE49-F238E27FC236}">
                    <a16:creationId xmlns:a16="http://schemas.microsoft.com/office/drawing/2014/main" id="{67D5E5C0-A6A6-534A-AFED-B5A1E89619E5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00ADE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05A9455E-10FD-3D41-8006-8845694F28C5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94549FD9-1057-C744-AC89-F63320B392E9}"/>
              </a:ext>
            </a:extLst>
          </p:cNvPr>
          <p:cNvGrpSpPr/>
          <p:nvPr/>
        </p:nvGrpSpPr>
        <p:grpSpPr>
          <a:xfrm>
            <a:off x="448852" y="1528179"/>
            <a:ext cx="8226836" cy="2658642"/>
            <a:chOff x="231262" y="1674819"/>
            <a:chExt cx="8226836" cy="2658642"/>
          </a:xfrm>
        </p:grpSpPr>
        <p:sp>
          <p:nvSpPr>
            <p:cNvPr id="11" name="Google Shape;332;p23">
              <a:extLst>
                <a:ext uri="{FF2B5EF4-FFF2-40B4-BE49-F238E27FC236}">
                  <a16:creationId xmlns:a16="http://schemas.microsoft.com/office/drawing/2014/main" id="{61C56EA6-C49D-C24C-8590-56AA1E74F968}"/>
                </a:ext>
              </a:extLst>
            </p:cNvPr>
            <p:cNvSpPr/>
            <p:nvPr/>
          </p:nvSpPr>
          <p:spPr>
            <a:xfrm>
              <a:off x="5870814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8FC5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lvl="0" indent="0" algn="ctr">
                <a:lnSpc>
                  <a:spcPct val="90000"/>
                </a:lnSpc>
                <a:spcBef>
                  <a:spcPct val="0"/>
                </a:spcBef>
                <a:buSzPts val="2000"/>
                <a:buFont typeface="Arial"/>
                <a:buNone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COLABORADORES</a:t>
              </a:r>
            </a:p>
          </p:txBody>
        </p:sp>
        <p:sp>
          <p:nvSpPr>
            <p:cNvPr id="12" name="Google Shape;334;p23">
              <a:extLst>
                <a:ext uri="{FF2B5EF4-FFF2-40B4-BE49-F238E27FC236}">
                  <a16:creationId xmlns:a16="http://schemas.microsoft.com/office/drawing/2014/main" id="{68BC15C7-D35C-124A-AE4A-9DAD876963E8}"/>
                </a:ext>
              </a:extLst>
            </p:cNvPr>
            <p:cNvSpPr/>
            <p:nvPr/>
          </p:nvSpPr>
          <p:spPr>
            <a:xfrm>
              <a:off x="5870814" y="2224238"/>
              <a:ext cx="2587284" cy="2109223"/>
            </a:xfrm>
            <a:prstGeom prst="roundRect">
              <a:avLst>
                <a:gd name="adj" fmla="val 3694"/>
              </a:avLst>
            </a:prstGeom>
            <a:solidFill>
              <a:srgbClr val="DDEEC7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8FC53F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Empleados y trabajadores de la organización.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8FC53F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Buen ambiente laboral, desarrollo profesional, reconocimiento y recompensa, estabilidad laboral.</a:t>
              </a:r>
            </a:p>
          </p:txBody>
        </p:sp>
        <p:grpSp>
          <p:nvGrpSpPr>
            <p:cNvPr id="13" name="Agrupar 4">
              <a:extLst>
                <a:ext uri="{FF2B5EF4-FFF2-40B4-BE49-F238E27FC236}">
                  <a16:creationId xmlns:a16="http://schemas.microsoft.com/office/drawing/2014/main" id="{006E495B-7888-5D47-9FFB-343BFC3AF9E4}"/>
                </a:ext>
              </a:extLst>
            </p:cNvPr>
            <p:cNvGrpSpPr/>
            <p:nvPr/>
          </p:nvGrpSpPr>
          <p:grpSpPr>
            <a:xfrm>
              <a:off x="5665300" y="1721321"/>
              <a:ext cx="439377" cy="386160"/>
              <a:chOff x="5892512" y="2805541"/>
              <a:chExt cx="459474" cy="403823"/>
            </a:xfrm>
          </p:grpSpPr>
          <p:sp>
            <p:nvSpPr>
              <p:cNvPr id="26" name="Elipse 25">
                <a:extLst>
                  <a:ext uri="{FF2B5EF4-FFF2-40B4-BE49-F238E27FC236}">
                    <a16:creationId xmlns:a16="http://schemas.microsoft.com/office/drawing/2014/main" id="{E339AFC6-3136-3E4D-850A-89F789756CD3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6A8F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136A432C-B614-D440-9545-2B3FE86C3CD0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8" name="Triángulo 27">
                <a:extLst>
                  <a:ext uri="{FF2B5EF4-FFF2-40B4-BE49-F238E27FC236}">
                    <a16:creationId xmlns:a16="http://schemas.microsoft.com/office/drawing/2014/main" id="{D3C26368-C537-6140-980A-4A79AF938C8F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8FC5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4" name="Google Shape;332;p23">
              <a:extLst>
                <a:ext uri="{FF2B5EF4-FFF2-40B4-BE49-F238E27FC236}">
                  <a16:creationId xmlns:a16="http://schemas.microsoft.com/office/drawing/2014/main" id="{F8A334A6-8C07-7E48-9A2D-840D4ED5374B}"/>
                </a:ext>
              </a:extLst>
            </p:cNvPr>
            <p:cNvSpPr/>
            <p:nvPr/>
          </p:nvSpPr>
          <p:spPr>
            <a:xfrm>
              <a:off x="3153795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00B1C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algn="ctr">
                <a:lnSpc>
                  <a:spcPct val="90000"/>
                </a:lnSpc>
                <a:spcBef>
                  <a:spcPct val="0"/>
                </a:spcBef>
                <a:buSzPts val="2000"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MEDIOS DE COMUNICACIÓN</a:t>
              </a:r>
            </a:p>
          </p:txBody>
        </p:sp>
        <p:sp>
          <p:nvSpPr>
            <p:cNvPr id="15" name="Google Shape;334;p23">
              <a:extLst>
                <a:ext uri="{FF2B5EF4-FFF2-40B4-BE49-F238E27FC236}">
                  <a16:creationId xmlns:a16="http://schemas.microsoft.com/office/drawing/2014/main" id="{BA0CCC47-0345-F240-9D14-950D311D33A6}"/>
                </a:ext>
              </a:extLst>
            </p:cNvPr>
            <p:cNvSpPr/>
            <p:nvPr/>
          </p:nvSpPr>
          <p:spPr>
            <a:xfrm>
              <a:off x="3153795" y="2224239"/>
              <a:ext cx="2587284" cy="2109222"/>
            </a:xfrm>
            <a:prstGeom prst="roundRect">
              <a:avLst>
                <a:gd name="adj" fmla="val 3317"/>
              </a:avLst>
            </a:prstGeom>
            <a:solidFill>
              <a:srgbClr val="D1EFF4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00B1C2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Entidades que informan al público sobre las actividades de la organización.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00B1C2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Acceso a información precisa y oportuna, transparencia, noticias de interés público.</a:t>
              </a:r>
            </a:p>
          </p:txBody>
        </p:sp>
        <p:grpSp>
          <p:nvGrpSpPr>
            <p:cNvPr id="16" name="Agrupar 4">
              <a:extLst>
                <a:ext uri="{FF2B5EF4-FFF2-40B4-BE49-F238E27FC236}">
                  <a16:creationId xmlns:a16="http://schemas.microsoft.com/office/drawing/2014/main" id="{474AB26F-0FCF-1B4D-BF56-DAD80CD58AB5}"/>
                </a:ext>
              </a:extLst>
            </p:cNvPr>
            <p:cNvGrpSpPr/>
            <p:nvPr/>
          </p:nvGrpSpPr>
          <p:grpSpPr>
            <a:xfrm>
              <a:off x="2948280" y="1721321"/>
              <a:ext cx="439377" cy="386160"/>
              <a:chOff x="5892512" y="2805541"/>
              <a:chExt cx="459474" cy="403823"/>
            </a:xfrm>
          </p:grpSpPr>
          <p:sp>
            <p:nvSpPr>
              <p:cNvPr id="23" name="Elipse 22">
                <a:extLst>
                  <a:ext uri="{FF2B5EF4-FFF2-40B4-BE49-F238E27FC236}">
                    <a16:creationId xmlns:a16="http://schemas.microsoft.com/office/drawing/2014/main" id="{3584ABDD-88ED-A448-A671-2F9BB4F85693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088D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" name="Elipse 23">
                <a:extLst>
                  <a:ext uri="{FF2B5EF4-FFF2-40B4-BE49-F238E27FC236}">
                    <a16:creationId xmlns:a16="http://schemas.microsoft.com/office/drawing/2014/main" id="{BE8B734A-99FA-1842-81B4-E5D505388463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" name="Triángulo 24">
                <a:extLst>
                  <a:ext uri="{FF2B5EF4-FFF2-40B4-BE49-F238E27FC236}">
                    <a16:creationId xmlns:a16="http://schemas.microsoft.com/office/drawing/2014/main" id="{FBA6E4BA-C304-9A40-86DD-C2A95BCAA7C4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00B1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7" name="Google Shape;332;p23">
              <a:extLst>
                <a:ext uri="{FF2B5EF4-FFF2-40B4-BE49-F238E27FC236}">
                  <a16:creationId xmlns:a16="http://schemas.microsoft.com/office/drawing/2014/main" id="{D66F1657-EF36-2A48-96E1-355B38AA983A}"/>
                </a:ext>
              </a:extLst>
            </p:cNvPr>
            <p:cNvSpPr/>
            <p:nvPr/>
          </p:nvSpPr>
          <p:spPr>
            <a:xfrm>
              <a:off x="436776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EE46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lvl="0" indent="0" algn="ctr">
                <a:lnSpc>
                  <a:spcPct val="90000"/>
                </a:lnSpc>
                <a:spcBef>
                  <a:spcPct val="0"/>
                </a:spcBef>
                <a:buSzPts val="2000"/>
                <a:buFont typeface="Arial"/>
                <a:buNone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SINDICATO</a:t>
              </a:r>
            </a:p>
          </p:txBody>
        </p:sp>
        <p:sp>
          <p:nvSpPr>
            <p:cNvPr id="18" name="Google Shape;334;p23">
              <a:extLst>
                <a:ext uri="{FF2B5EF4-FFF2-40B4-BE49-F238E27FC236}">
                  <a16:creationId xmlns:a16="http://schemas.microsoft.com/office/drawing/2014/main" id="{A29459EA-E84A-A74C-9BBB-8A69392E8B2A}"/>
                </a:ext>
              </a:extLst>
            </p:cNvPr>
            <p:cNvSpPr/>
            <p:nvPr/>
          </p:nvSpPr>
          <p:spPr>
            <a:xfrm>
              <a:off x="436776" y="2224238"/>
              <a:ext cx="2587284" cy="2109223"/>
            </a:xfrm>
            <a:prstGeom prst="roundRect">
              <a:avLst>
                <a:gd name="adj" fmla="val 3694"/>
              </a:avLst>
            </a:prstGeom>
            <a:solidFill>
              <a:srgbClr val="FFD8D4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EE4639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Organizaciones que representan a los empleados de la empresa y defienden sus derechos e intereses laborales.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EE4639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Mejores condiciones de trabajo, salarios justos, beneficios laborales, seguridad en el empleo.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</p:txBody>
        </p:sp>
        <p:grpSp>
          <p:nvGrpSpPr>
            <p:cNvPr id="19" name="Agrupar 4">
              <a:extLst>
                <a:ext uri="{FF2B5EF4-FFF2-40B4-BE49-F238E27FC236}">
                  <a16:creationId xmlns:a16="http://schemas.microsoft.com/office/drawing/2014/main" id="{C6BE437B-7AD7-944A-BB4E-B989487FA15F}"/>
                </a:ext>
              </a:extLst>
            </p:cNvPr>
            <p:cNvGrpSpPr/>
            <p:nvPr/>
          </p:nvGrpSpPr>
          <p:grpSpPr>
            <a:xfrm>
              <a:off x="231262" y="1721321"/>
              <a:ext cx="439377" cy="386160"/>
              <a:chOff x="5892512" y="2805541"/>
              <a:chExt cx="459474" cy="403823"/>
            </a:xfrm>
          </p:grpSpPr>
          <p:sp>
            <p:nvSpPr>
              <p:cNvPr id="20" name="Elipse 19">
                <a:extLst>
                  <a:ext uri="{FF2B5EF4-FFF2-40B4-BE49-F238E27FC236}">
                    <a16:creationId xmlns:a16="http://schemas.microsoft.com/office/drawing/2014/main" id="{680534F5-D903-C044-92FB-D5AB760D5129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BB35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" name="Elipse 20">
                <a:extLst>
                  <a:ext uri="{FF2B5EF4-FFF2-40B4-BE49-F238E27FC236}">
                    <a16:creationId xmlns:a16="http://schemas.microsoft.com/office/drawing/2014/main" id="{C1E7AA82-B6EB-234B-9882-006241C2B36A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Triángulo 21">
                <a:extLst>
                  <a:ext uri="{FF2B5EF4-FFF2-40B4-BE49-F238E27FC236}">
                    <a16:creationId xmlns:a16="http://schemas.microsoft.com/office/drawing/2014/main" id="{377C5351-DA4B-ED4B-A479-1EC219F2ADCD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EE46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41CBFA-EC17-494B-944B-B2D846EA18CC}"/>
              </a:ext>
            </a:extLst>
          </p:cNvPr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9BCA2EE-BBAA-C84B-B314-5500E988F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46969"/>
            <a:ext cx="2072213" cy="389806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D8C58D3-B621-AF44-8A56-9738D5CC7713}"/>
              </a:ext>
            </a:extLst>
          </p:cNvPr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75A7329-76A9-0941-8C4D-82D69B523402}"/>
              </a:ext>
            </a:extLst>
          </p:cNvPr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INTRODUCCIÓN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9775B60-FCF0-FB40-AD65-D369ADD587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334433" y="3817749"/>
            <a:ext cx="809264" cy="80926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906C4BE-A240-2041-9D7B-3C9E89B96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08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6898CADB-90B2-A848-9D66-492C5B88211E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44327A66-40A5-DF45-86EE-189CAB5AEB4C}"/>
              </a:ext>
            </a:extLst>
          </p:cNvPr>
          <p:cNvGrpSpPr/>
          <p:nvPr/>
        </p:nvGrpSpPr>
        <p:grpSpPr>
          <a:xfrm>
            <a:off x="448852" y="1528179"/>
            <a:ext cx="8226836" cy="2658642"/>
            <a:chOff x="231262" y="1674819"/>
            <a:chExt cx="8226836" cy="2658642"/>
          </a:xfrm>
        </p:grpSpPr>
        <p:sp>
          <p:nvSpPr>
            <p:cNvPr id="30" name="Google Shape;332;p23">
              <a:extLst>
                <a:ext uri="{FF2B5EF4-FFF2-40B4-BE49-F238E27FC236}">
                  <a16:creationId xmlns:a16="http://schemas.microsoft.com/office/drawing/2014/main" id="{E833128D-5CD7-EE42-841E-9231F7669687}"/>
                </a:ext>
              </a:extLst>
            </p:cNvPr>
            <p:cNvSpPr/>
            <p:nvPr/>
          </p:nvSpPr>
          <p:spPr>
            <a:xfrm>
              <a:off x="5870814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8FC5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algn="ctr">
                <a:lnSpc>
                  <a:spcPct val="90000"/>
                </a:lnSpc>
                <a:spcBef>
                  <a:spcPct val="0"/>
                </a:spcBef>
                <a:buSzPts val="2000"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GOBIERNO</a:t>
              </a:r>
            </a:p>
          </p:txBody>
        </p:sp>
        <p:sp>
          <p:nvSpPr>
            <p:cNvPr id="31" name="Google Shape;334;p23">
              <a:extLst>
                <a:ext uri="{FF2B5EF4-FFF2-40B4-BE49-F238E27FC236}">
                  <a16:creationId xmlns:a16="http://schemas.microsoft.com/office/drawing/2014/main" id="{6645B360-81CB-BF4D-90CB-AE22D2E3D8ED}"/>
                </a:ext>
              </a:extLst>
            </p:cNvPr>
            <p:cNvSpPr/>
            <p:nvPr/>
          </p:nvSpPr>
          <p:spPr>
            <a:xfrm>
              <a:off x="5870814" y="2224238"/>
              <a:ext cx="2587284" cy="2109223"/>
            </a:xfrm>
            <a:prstGeom prst="roundRect">
              <a:avLst>
                <a:gd name="adj" fmla="val 3694"/>
              </a:avLst>
            </a:prstGeom>
            <a:solidFill>
              <a:srgbClr val="DDEEC7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8FC53F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Entidades gubernamentales que regulan y supervisan las actividades de la organización.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8FC53F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Cumplimiento de leyes y regulaciones, recaudación de impuestos, promoción del desarrollo económico.</a:t>
              </a:r>
            </a:p>
          </p:txBody>
        </p:sp>
        <p:grpSp>
          <p:nvGrpSpPr>
            <p:cNvPr id="32" name="Agrupar 4">
              <a:extLst>
                <a:ext uri="{FF2B5EF4-FFF2-40B4-BE49-F238E27FC236}">
                  <a16:creationId xmlns:a16="http://schemas.microsoft.com/office/drawing/2014/main" id="{1807635A-FBA3-BA4C-825F-20B156F91C99}"/>
                </a:ext>
              </a:extLst>
            </p:cNvPr>
            <p:cNvGrpSpPr/>
            <p:nvPr/>
          </p:nvGrpSpPr>
          <p:grpSpPr>
            <a:xfrm>
              <a:off x="5665300" y="1721321"/>
              <a:ext cx="439377" cy="386160"/>
              <a:chOff x="5892512" y="2805541"/>
              <a:chExt cx="459474" cy="403823"/>
            </a:xfrm>
          </p:grpSpPr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DCB799F7-C942-1B44-BD45-E099924C6481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6A8F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" name="Elipse 45">
                <a:extLst>
                  <a:ext uri="{FF2B5EF4-FFF2-40B4-BE49-F238E27FC236}">
                    <a16:creationId xmlns:a16="http://schemas.microsoft.com/office/drawing/2014/main" id="{DD370FE3-90C1-0246-BA3E-8CE5EAD994A5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" name="Triángulo 46">
                <a:extLst>
                  <a:ext uri="{FF2B5EF4-FFF2-40B4-BE49-F238E27FC236}">
                    <a16:creationId xmlns:a16="http://schemas.microsoft.com/office/drawing/2014/main" id="{800E403F-AE12-8743-B299-D0D4525DC622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8FC5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33" name="Google Shape;332;p23">
              <a:extLst>
                <a:ext uri="{FF2B5EF4-FFF2-40B4-BE49-F238E27FC236}">
                  <a16:creationId xmlns:a16="http://schemas.microsoft.com/office/drawing/2014/main" id="{7F31FA86-C7F4-7A48-AE3A-A8E146FAB7EE}"/>
                </a:ext>
              </a:extLst>
            </p:cNvPr>
            <p:cNvSpPr/>
            <p:nvPr/>
          </p:nvSpPr>
          <p:spPr>
            <a:xfrm>
              <a:off x="3153795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FE78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lvl="0" indent="0" algn="ctr">
                <a:lnSpc>
                  <a:spcPct val="90000"/>
                </a:lnSpc>
                <a:spcBef>
                  <a:spcPct val="0"/>
                </a:spcBef>
                <a:buSzPts val="2000"/>
                <a:buFont typeface="Arial"/>
                <a:buNone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DIRECTORES</a:t>
              </a:r>
            </a:p>
          </p:txBody>
        </p:sp>
        <p:sp>
          <p:nvSpPr>
            <p:cNvPr id="34" name="Google Shape;334;p23">
              <a:extLst>
                <a:ext uri="{FF2B5EF4-FFF2-40B4-BE49-F238E27FC236}">
                  <a16:creationId xmlns:a16="http://schemas.microsoft.com/office/drawing/2014/main" id="{C5C394DE-7D6C-7140-8168-5700018F0998}"/>
                </a:ext>
              </a:extLst>
            </p:cNvPr>
            <p:cNvSpPr/>
            <p:nvPr/>
          </p:nvSpPr>
          <p:spPr>
            <a:xfrm>
              <a:off x="3153795" y="2224239"/>
              <a:ext cx="2587284" cy="2109222"/>
            </a:xfrm>
            <a:prstGeom prst="roundRect">
              <a:avLst>
                <a:gd name="adj" fmla="val 3317"/>
              </a:avLst>
            </a:prstGeom>
            <a:solidFill>
              <a:srgbClr val="FFD7C1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FE7828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Miembros del consejo de administración que supervisan y guían la dirección estratégica de la empresa.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FE7828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Rentabilidad y crecimiento de la organización, cumplimiento de objetivos estratégicos, sostenibilidad a largo plazo.</a:t>
              </a:r>
            </a:p>
          </p:txBody>
        </p:sp>
        <p:grpSp>
          <p:nvGrpSpPr>
            <p:cNvPr id="35" name="Agrupar 4">
              <a:extLst>
                <a:ext uri="{FF2B5EF4-FFF2-40B4-BE49-F238E27FC236}">
                  <a16:creationId xmlns:a16="http://schemas.microsoft.com/office/drawing/2014/main" id="{70A12026-D060-5540-90EF-10C832CEC922}"/>
                </a:ext>
              </a:extLst>
            </p:cNvPr>
            <p:cNvGrpSpPr/>
            <p:nvPr/>
          </p:nvGrpSpPr>
          <p:grpSpPr>
            <a:xfrm>
              <a:off x="2948280" y="1721321"/>
              <a:ext cx="439377" cy="386160"/>
              <a:chOff x="5892512" y="2805541"/>
              <a:chExt cx="459474" cy="403823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ED0ADBF2-6DED-5C40-8E23-5FF1F05AEE58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CD63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11C20FA7-8207-174B-B5A3-A32A0EF6607E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" name="Triángulo 43">
                <a:extLst>
                  <a:ext uri="{FF2B5EF4-FFF2-40B4-BE49-F238E27FC236}">
                    <a16:creationId xmlns:a16="http://schemas.microsoft.com/office/drawing/2014/main" id="{C845A8FD-9621-6347-AA53-D19771DF883A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FE7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36" name="Google Shape;332;p23">
              <a:extLst>
                <a:ext uri="{FF2B5EF4-FFF2-40B4-BE49-F238E27FC236}">
                  <a16:creationId xmlns:a16="http://schemas.microsoft.com/office/drawing/2014/main" id="{1EB63C43-BD25-1545-9FB1-5C043B215D39}"/>
                </a:ext>
              </a:extLst>
            </p:cNvPr>
            <p:cNvSpPr/>
            <p:nvPr/>
          </p:nvSpPr>
          <p:spPr>
            <a:xfrm>
              <a:off x="436776" y="1674819"/>
              <a:ext cx="2587284" cy="479091"/>
            </a:xfrm>
            <a:prstGeom prst="roundRect">
              <a:avLst>
                <a:gd name="adj" fmla="val 18326"/>
              </a:avLst>
            </a:prstGeom>
            <a:solidFill>
              <a:srgbClr val="7150A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1430" algn="ctr">
                <a:lnSpc>
                  <a:spcPct val="90000"/>
                </a:lnSpc>
                <a:spcBef>
                  <a:spcPct val="0"/>
                </a:spcBef>
                <a:buSzPts val="2000"/>
              </a:pPr>
              <a:r>
                <a:rPr lang="es-ES" sz="13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/>
                </a:rPr>
                <a:t>COMUNIDAD</a:t>
              </a:r>
            </a:p>
          </p:txBody>
        </p:sp>
        <p:sp>
          <p:nvSpPr>
            <p:cNvPr id="37" name="Google Shape;334;p23">
              <a:extLst>
                <a:ext uri="{FF2B5EF4-FFF2-40B4-BE49-F238E27FC236}">
                  <a16:creationId xmlns:a16="http://schemas.microsoft.com/office/drawing/2014/main" id="{66830C4C-499D-A64D-9C8A-943BD4A000A1}"/>
                </a:ext>
              </a:extLst>
            </p:cNvPr>
            <p:cNvSpPr/>
            <p:nvPr/>
          </p:nvSpPr>
          <p:spPr>
            <a:xfrm>
              <a:off x="436776" y="2224238"/>
              <a:ext cx="2587284" cy="2109223"/>
            </a:xfrm>
            <a:prstGeom prst="roundRect">
              <a:avLst>
                <a:gd name="adj" fmla="val 3694"/>
              </a:avLst>
            </a:prstGeom>
            <a:solidFill>
              <a:srgbClr val="E3DCED"/>
            </a:solidFill>
            <a:ln>
              <a:noFill/>
            </a:ln>
          </p:spPr>
          <p:txBody>
            <a:bodyPr spcFirstLastPara="1" wrap="square" lIns="108000" tIns="108000" rIns="108000" bIns="45700" anchor="t" anchorCtr="0">
              <a:noAutofit/>
            </a:bodyPr>
            <a:lstStyle/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7150A0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Descripción: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Personas que viven en la zona donde opera la organización y que pueden verse afectadas por sus actividades.</a:t>
              </a:r>
              <a:endParaRPr lang="es-ES" sz="1300" dirty="0">
                <a:solidFill>
                  <a:srgbClr val="262626"/>
                </a:solidFill>
                <a:latin typeface="Calibri"/>
                <a:cs typeface="Calibri"/>
              </a:endParaRPr>
            </a:p>
            <a:p>
              <a:pPr marL="138113" lvl="1" indent="-128588">
                <a:spcBef>
                  <a:spcPct val="0"/>
                </a:spcBef>
                <a:spcAft>
                  <a:spcPts val="600"/>
                </a:spcAft>
                <a:buClr>
                  <a:srgbClr val="7150A0"/>
                </a:buClr>
                <a:buSzPct val="100000"/>
                <a:buFont typeface="Arial" panose="020B0604020202020204" pitchFamily="34" charset="0"/>
                <a:buChar char="•"/>
                <a:tabLst>
                  <a:tab pos="3228975" algn="l"/>
                </a:tabLst>
              </a:pPr>
              <a:r>
                <a:rPr lang="es-ES" sz="1300" b="1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Intereses: </a:t>
              </a:r>
              <a:r>
                <a:rPr lang="es-ES" sz="1300" dirty="0">
                  <a:solidFill>
                    <a:srgbClr val="262626"/>
                  </a:solidFill>
                  <a:latin typeface="Calibri"/>
                  <a:cs typeface="Calibri"/>
                  <a:sym typeface="Calibri"/>
                </a:rPr>
                <a:t>Impacto social y ambiental positivo, oportunidades de empleo, contribución al desarrollo local.</a:t>
              </a:r>
            </a:p>
          </p:txBody>
        </p:sp>
        <p:grpSp>
          <p:nvGrpSpPr>
            <p:cNvPr id="38" name="Agrupar 4">
              <a:extLst>
                <a:ext uri="{FF2B5EF4-FFF2-40B4-BE49-F238E27FC236}">
                  <a16:creationId xmlns:a16="http://schemas.microsoft.com/office/drawing/2014/main" id="{EA4D4149-514F-BC48-A1CB-23BCC583998D}"/>
                </a:ext>
              </a:extLst>
            </p:cNvPr>
            <p:cNvGrpSpPr/>
            <p:nvPr/>
          </p:nvGrpSpPr>
          <p:grpSpPr>
            <a:xfrm>
              <a:off x="231262" y="1721321"/>
              <a:ext cx="439377" cy="386160"/>
              <a:chOff x="5892512" y="2805541"/>
              <a:chExt cx="459474" cy="403823"/>
            </a:xfrm>
          </p:grpSpPr>
          <p:sp>
            <p:nvSpPr>
              <p:cNvPr id="39" name="Elipse 38">
                <a:extLst>
                  <a:ext uri="{FF2B5EF4-FFF2-40B4-BE49-F238E27FC236}">
                    <a16:creationId xmlns:a16="http://schemas.microsoft.com/office/drawing/2014/main" id="{FF0CDC60-494D-1749-BCF8-1350362B6EDB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5A40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" name="Elipse 39">
                <a:extLst>
                  <a:ext uri="{FF2B5EF4-FFF2-40B4-BE49-F238E27FC236}">
                    <a16:creationId xmlns:a16="http://schemas.microsoft.com/office/drawing/2014/main" id="{7CA1E343-5F98-204A-914C-D45C5B2CBCA9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" name="Triángulo 40">
                <a:extLst>
                  <a:ext uri="{FF2B5EF4-FFF2-40B4-BE49-F238E27FC236}">
                    <a16:creationId xmlns:a16="http://schemas.microsoft.com/office/drawing/2014/main" id="{C6008915-EEFF-DC47-B294-F28BEBA00610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715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/>
        </p:nvSpPr>
        <p:spPr>
          <a:xfrm>
            <a:off x="503238" y="912813"/>
            <a:ext cx="390199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Vamos a aprender a aplicar la metodología de análisis de </a:t>
            </a:r>
            <a:r>
              <a:rPr lang="es-ES" sz="16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r>
              <a:rPr lang="es-ES" sz="1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a través de un caso aplicativo:</a:t>
            </a:r>
            <a:endParaRPr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A1CFC75-33AE-2347-AF86-6BF861E92D80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40C1863-57A8-8A4A-A097-6715682F2CEF}"/>
              </a:ext>
            </a:extLst>
          </p:cNvPr>
          <p:cNvSpPr/>
          <p:nvPr/>
        </p:nvSpPr>
        <p:spPr>
          <a:xfrm>
            <a:off x="503238" y="1864345"/>
            <a:ext cx="3889375" cy="22313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+ 01.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IDENTIFICA UN PROBLEMA O NECESIDAD INSATISFECHA DEL MERCADO ACTUAL, QUE </a:t>
            </a: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CREAS QUE ES MUY CRÍTICO Y QUE TENGAS MUCHO INTERÉS EN SOLUCIONARLO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El problema sería la falta de accesibilidad a cuidados de las mascotas, que pueden ser costosos principalmente en servicios veterinarios y alojamiento en caso no tengas con quien dejarlos.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B46D743-976D-CE41-8A73-C0FF692E6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8772" y="1383627"/>
            <a:ext cx="4423396" cy="29477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1" descr="10 cosas que debe hacer un dueño responsable de mascotas - NUPEC"/>
          <p:cNvPicPr preferRelativeResize="0"/>
          <p:nvPr/>
        </p:nvPicPr>
        <p:blipFill rotWithShape="1">
          <a:blip r:embed="rId3">
            <a:alphaModFix/>
          </a:blip>
          <a:srcRect l="13731"/>
          <a:stretch/>
        </p:blipFill>
        <p:spPr>
          <a:xfrm>
            <a:off x="4751388" y="912813"/>
            <a:ext cx="4392612" cy="43211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083AECDB-538C-F34B-A73C-B84818A1C970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203E6B9-A4FE-0E4D-8430-7B60B345B993}"/>
              </a:ext>
            </a:extLst>
          </p:cNvPr>
          <p:cNvSpPr/>
          <p:nvPr/>
        </p:nvSpPr>
        <p:spPr>
          <a:xfrm>
            <a:off x="503238" y="912813"/>
            <a:ext cx="3889375" cy="42627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+ 02.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IDENTIFICA LOS PRINCIPALES STAKEHOLDERS </a:t>
            </a: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EN TORNO A ESE PROBLEMA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Identificar quiénes tendrían este problema, quiénes lo solucionan actualmente (sea de modo parcial o total) y todos los </a:t>
            </a:r>
            <a:r>
              <a:rPr lang="es-ES" dirty="0" err="1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stakeholders</a:t>
            </a:r>
            <a:r>
              <a:rPr lang="es-ES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alrededor del problema: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marR="0" lvl="0" indent="-666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s-ES" sz="1600" dirty="0">
              <a:solidFill>
                <a:srgbClr val="262626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Personas que tienen mascotas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Veterinarios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Hospedajes para mascotas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Tiendas de productos para mascotas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Activistas por los derechos de los animales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Colegio Médico Veterinario del Perú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Laboratorios veterinarios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Compañías de seguros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Paseadores de mascotas</a:t>
            </a:r>
            <a:endParaRPr lang="es-E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Aplicaciones de mascotas</a:t>
            </a:r>
            <a:endParaRPr lang="es-ES" b="1" dirty="0">
              <a:solidFill>
                <a:srgbClr val="262626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4643C52B-80BB-0342-BEF6-F848886D0B17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1CE73C6-631B-5D43-9889-AEBEEF08282C}"/>
              </a:ext>
            </a:extLst>
          </p:cNvPr>
          <p:cNvSpPr/>
          <p:nvPr/>
        </p:nvSpPr>
        <p:spPr>
          <a:xfrm>
            <a:off x="503238" y="912813"/>
            <a:ext cx="8172450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+ 03.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PARA EFECTOS ACADÉMICOS, ELIGE 4 GRUPOS DE STAKEHOLDERS Y DEFINE EL PERFIL </a:t>
            </a:r>
            <a:b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DE CADA GRUPO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Considera de todos modos los siguientes </a:t>
            </a:r>
            <a:r>
              <a:rPr lang="es-ES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lang="es-ES" dirty="0"/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Grupos de personas que creemos que su problema es más crítico</a:t>
            </a:r>
            <a:endParaRPr lang="es-ES" dirty="0"/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Grupos de personas o empresas por los que sentimos más pasión por ayudarles a solucionar su problema</a:t>
            </a:r>
            <a:endParaRPr lang="es-ES" dirty="0"/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Al menos, un grupo de personas o empresas que actualmente resuelven ese problema</a:t>
            </a:r>
            <a:endParaRPr lang="es-ES" dirty="0"/>
          </a:p>
          <a:p>
            <a:pPr marL="7938" marR="0" lvl="1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3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* Si entrevistas a alguien que no pertenece a este grupo, puede ser que se desfiguren los problemas de este grupo.</a:t>
            </a:r>
            <a:endParaRPr lang="es-ES" sz="13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47A06C0-36BF-E144-972C-C79FF3E27CD7}"/>
              </a:ext>
            </a:extLst>
          </p:cNvPr>
          <p:cNvGrpSpPr/>
          <p:nvPr/>
        </p:nvGrpSpPr>
        <p:grpSpPr>
          <a:xfrm>
            <a:off x="864509" y="3520991"/>
            <a:ext cx="7414982" cy="955594"/>
            <a:chOff x="684213" y="3465331"/>
            <a:chExt cx="7414982" cy="848013"/>
          </a:xfrm>
        </p:grpSpPr>
        <p:sp>
          <p:nvSpPr>
            <p:cNvPr id="11" name="Rectángulo redondeado 10">
              <a:extLst>
                <a:ext uri="{FF2B5EF4-FFF2-40B4-BE49-F238E27FC236}">
                  <a16:creationId xmlns:a16="http://schemas.microsoft.com/office/drawing/2014/main" id="{AC70B3FF-290B-EC4B-89FA-C52F6291248B}"/>
                </a:ext>
              </a:extLst>
            </p:cNvPr>
            <p:cNvSpPr/>
            <p:nvPr/>
          </p:nvSpPr>
          <p:spPr>
            <a:xfrm>
              <a:off x="684213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00B1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PE" sz="14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Veterinarios</a:t>
              </a:r>
            </a:p>
          </p:txBody>
        </p:sp>
        <p:sp>
          <p:nvSpPr>
            <p:cNvPr id="12" name="Rectángulo redondeado 11">
              <a:extLst>
                <a:ext uri="{FF2B5EF4-FFF2-40B4-BE49-F238E27FC236}">
                  <a16:creationId xmlns:a16="http://schemas.microsoft.com/office/drawing/2014/main" id="{8718347C-19E0-E44A-9C9A-39A397C24675}"/>
                </a:ext>
              </a:extLst>
            </p:cNvPr>
            <p:cNvSpPr/>
            <p:nvPr/>
          </p:nvSpPr>
          <p:spPr>
            <a:xfrm>
              <a:off x="2568672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Personas que tienen mascotas</a:t>
              </a:r>
            </a:p>
          </p:txBody>
        </p:sp>
        <p:sp>
          <p:nvSpPr>
            <p:cNvPr id="13" name="Rectángulo redondeado 12">
              <a:extLst>
                <a:ext uri="{FF2B5EF4-FFF2-40B4-BE49-F238E27FC236}">
                  <a16:creationId xmlns:a16="http://schemas.microsoft.com/office/drawing/2014/main" id="{12477A37-97C7-F941-869A-863EB590D52F}"/>
                </a:ext>
              </a:extLst>
            </p:cNvPr>
            <p:cNvSpPr/>
            <p:nvPr/>
          </p:nvSpPr>
          <p:spPr>
            <a:xfrm>
              <a:off x="4461082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Tiendas de productos para mascotas</a:t>
              </a:r>
            </a:p>
          </p:txBody>
        </p:sp>
        <p:sp>
          <p:nvSpPr>
            <p:cNvPr id="14" name="Rectángulo redondeado 13">
              <a:extLst>
                <a:ext uri="{FF2B5EF4-FFF2-40B4-BE49-F238E27FC236}">
                  <a16:creationId xmlns:a16="http://schemas.microsoft.com/office/drawing/2014/main" id="{500E7CF2-B7AE-944B-83DA-194D47312BFF}"/>
                </a:ext>
              </a:extLst>
            </p:cNvPr>
            <p:cNvSpPr/>
            <p:nvPr/>
          </p:nvSpPr>
          <p:spPr>
            <a:xfrm>
              <a:off x="6345541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Paseadores de mascotas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/>
          <p:nvPr/>
        </p:nvSpPr>
        <p:spPr>
          <a:xfrm>
            <a:off x="882020" y="3809208"/>
            <a:ext cx="168159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marR="0" lvl="0" indent="-182563" algn="l" rtl="0">
              <a:spcBef>
                <a:spcPts val="0"/>
              </a:spcBef>
              <a:spcAft>
                <a:spcPts val="0"/>
              </a:spcAft>
              <a:buClr>
                <a:srgbClr val="00B1C2"/>
              </a:buClr>
              <a:buFont typeface="Arial" panose="020B0604020202020204" pitchFamily="34" charset="0"/>
              <a:buChar char="•"/>
            </a:pPr>
            <a:r>
              <a:rPr lang="es-ES" sz="13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Sólo entrevista a veterinarios.</a:t>
            </a:r>
            <a:endParaRPr sz="13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3"/>
          <p:cNvSpPr/>
          <p:nvPr/>
        </p:nvSpPr>
        <p:spPr>
          <a:xfrm>
            <a:off x="2748969" y="3842562"/>
            <a:ext cx="1753654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marR="0" lvl="1" indent="-182563" algn="l" rtl="0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ES" sz="13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Sólo entrevista a personas que tienen mascotas.</a:t>
            </a:r>
            <a:endParaRPr sz="1300" dirty="0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0C7A071F-9B5C-F340-94E7-236375E34D51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STAKEHOLDERS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032BD4C-75CB-CD4F-B375-80C9AB37A34E}"/>
              </a:ext>
            </a:extLst>
          </p:cNvPr>
          <p:cNvSpPr/>
          <p:nvPr/>
        </p:nvSpPr>
        <p:spPr>
          <a:xfrm>
            <a:off x="503238" y="912813"/>
            <a:ext cx="8172450" cy="10926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+ 03.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PARA EFECTOS ACADÉMICOS, ELIGE 4 GRUPOS DE STAKEHOLDERS </a:t>
            </a:r>
            <a:b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Y DEFINE EL PERFIL </a:t>
            </a: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DE CADA GRUPO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Sólo entrevista personas </a:t>
            </a:r>
            <a:r>
              <a:rPr lang="es-ES" sz="1400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que cumplan las características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de las personas que hemos identificado.</a:t>
            </a:r>
            <a:endParaRPr lang="es-ES" dirty="0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04E4A5BA-AA46-C846-ADE7-FB3F1DE9D2C6}"/>
              </a:ext>
            </a:extLst>
          </p:cNvPr>
          <p:cNvGrpSpPr/>
          <p:nvPr/>
        </p:nvGrpSpPr>
        <p:grpSpPr>
          <a:xfrm>
            <a:off x="864509" y="2403502"/>
            <a:ext cx="7414982" cy="955594"/>
            <a:chOff x="684213" y="3465331"/>
            <a:chExt cx="7414982" cy="848013"/>
          </a:xfrm>
        </p:grpSpPr>
        <p:sp>
          <p:nvSpPr>
            <p:cNvPr id="16" name="Rectángulo redondeado 15">
              <a:extLst>
                <a:ext uri="{FF2B5EF4-FFF2-40B4-BE49-F238E27FC236}">
                  <a16:creationId xmlns:a16="http://schemas.microsoft.com/office/drawing/2014/main" id="{111B0B04-F00B-ED46-943B-B9A08FB1737E}"/>
                </a:ext>
              </a:extLst>
            </p:cNvPr>
            <p:cNvSpPr/>
            <p:nvPr/>
          </p:nvSpPr>
          <p:spPr>
            <a:xfrm>
              <a:off x="684213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00B1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>
                <a:defRPr/>
              </a:pPr>
              <a:r>
                <a:rPr lang="es-PE" sz="14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Veterinarios</a:t>
              </a:r>
            </a:p>
          </p:txBody>
        </p:sp>
        <p:sp>
          <p:nvSpPr>
            <p:cNvPr id="17" name="Rectángulo redondeado 16">
              <a:extLst>
                <a:ext uri="{FF2B5EF4-FFF2-40B4-BE49-F238E27FC236}">
                  <a16:creationId xmlns:a16="http://schemas.microsoft.com/office/drawing/2014/main" id="{D113ABAF-431A-0F46-8A07-442FCD9701E7}"/>
                </a:ext>
              </a:extLst>
            </p:cNvPr>
            <p:cNvSpPr/>
            <p:nvPr/>
          </p:nvSpPr>
          <p:spPr>
            <a:xfrm>
              <a:off x="2568672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Personas que tienen mascotas</a:t>
              </a:r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83E4388D-7E27-A040-9ACC-B923B6113ED3}"/>
                </a:ext>
              </a:extLst>
            </p:cNvPr>
            <p:cNvSpPr/>
            <p:nvPr/>
          </p:nvSpPr>
          <p:spPr>
            <a:xfrm>
              <a:off x="4461082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Tiendas de productos para mascotas</a:t>
              </a:r>
            </a:p>
          </p:txBody>
        </p:sp>
        <p:sp>
          <p:nvSpPr>
            <p:cNvPr id="19" name="Rectángulo redondeado 18">
              <a:extLst>
                <a:ext uri="{FF2B5EF4-FFF2-40B4-BE49-F238E27FC236}">
                  <a16:creationId xmlns:a16="http://schemas.microsoft.com/office/drawing/2014/main" id="{66AC2509-CD3C-8440-9F6D-CD7635D6250D}"/>
                </a:ext>
              </a:extLst>
            </p:cNvPr>
            <p:cNvSpPr/>
            <p:nvPr/>
          </p:nvSpPr>
          <p:spPr>
            <a:xfrm>
              <a:off x="6345541" y="3465331"/>
              <a:ext cx="1753654" cy="848013"/>
            </a:xfrm>
            <a:prstGeom prst="roundRect">
              <a:avLst>
                <a:gd name="adj" fmla="val 16033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i="0" u="none" strike="noStrike" cap="none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Paseadores de mascotas</a:t>
              </a:r>
            </a:p>
          </p:txBody>
        </p:sp>
      </p:grpSp>
      <p:sp>
        <p:nvSpPr>
          <p:cNvPr id="20" name="Google Shape;228;p23">
            <a:extLst>
              <a:ext uri="{FF2B5EF4-FFF2-40B4-BE49-F238E27FC236}">
                <a16:creationId xmlns:a16="http://schemas.microsoft.com/office/drawing/2014/main" id="{E5C2A0CA-72AE-9746-A05A-18FCC846B66B}"/>
              </a:ext>
            </a:extLst>
          </p:cNvPr>
          <p:cNvSpPr/>
          <p:nvPr/>
        </p:nvSpPr>
        <p:spPr>
          <a:xfrm>
            <a:off x="4657282" y="3842562"/>
            <a:ext cx="1753654" cy="100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lvl="1" indent="-182563"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ES" sz="1300" dirty="0">
                <a:latin typeface="Calibri"/>
                <a:cs typeface="Calibri"/>
                <a:sym typeface="Calibri"/>
              </a:rPr>
              <a:t>Sólo entrevista a dueños o empleados de tiendas de productos para mascotas.</a:t>
            </a:r>
            <a:endParaRPr lang="es-ES" sz="1300" dirty="0">
              <a:latin typeface="Calibri"/>
              <a:cs typeface="Calibri"/>
            </a:endParaRPr>
          </a:p>
        </p:txBody>
      </p:sp>
      <p:sp>
        <p:nvSpPr>
          <p:cNvPr id="21" name="Google Shape;228;p23">
            <a:extLst>
              <a:ext uri="{FF2B5EF4-FFF2-40B4-BE49-F238E27FC236}">
                <a16:creationId xmlns:a16="http://schemas.microsoft.com/office/drawing/2014/main" id="{F8BE1045-BBAD-1C44-B54D-38E527A7E0B0}"/>
              </a:ext>
            </a:extLst>
          </p:cNvPr>
          <p:cNvSpPr/>
          <p:nvPr/>
        </p:nvSpPr>
        <p:spPr>
          <a:xfrm>
            <a:off x="6581497" y="3842562"/>
            <a:ext cx="1753654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lvl="1" indent="-182563">
              <a:buClr>
                <a:srgbClr val="EE4639"/>
              </a:buClr>
              <a:buFont typeface="Arial" panose="020B0604020202020204" pitchFamily="34" charset="0"/>
              <a:buChar char="•"/>
            </a:pPr>
            <a:r>
              <a:rPr lang="es-ES" sz="1300" dirty="0">
                <a:latin typeface="Calibri"/>
                <a:cs typeface="Calibri"/>
                <a:sym typeface="Calibri"/>
              </a:rPr>
              <a:t>Sólo entrevista a paseadores de mascotas.</a:t>
            </a:r>
          </a:p>
        </p:txBody>
      </p:sp>
      <p:sp>
        <p:nvSpPr>
          <p:cNvPr id="22" name="28 Flecha derecha">
            <a:extLst>
              <a:ext uri="{FF2B5EF4-FFF2-40B4-BE49-F238E27FC236}">
                <a16:creationId xmlns:a16="http://schemas.microsoft.com/office/drawing/2014/main" id="{F74F8FB2-5F23-2B4D-8F8D-309D66BE13F9}"/>
              </a:ext>
            </a:extLst>
          </p:cNvPr>
          <p:cNvSpPr/>
          <p:nvPr/>
        </p:nvSpPr>
        <p:spPr>
          <a:xfrm rot="5400000">
            <a:off x="1579010" y="3414753"/>
            <a:ext cx="324652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23" name="28 Flecha derecha">
            <a:extLst>
              <a:ext uri="{FF2B5EF4-FFF2-40B4-BE49-F238E27FC236}">
                <a16:creationId xmlns:a16="http://schemas.microsoft.com/office/drawing/2014/main" id="{D8A5207B-1497-F341-ADC9-0F9AB2661494}"/>
              </a:ext>
            </a:extLst>
          </p:cNvPr>
          <p:cNvSpPr/>
          <p:nvPr/>
        </p:nvSpPr>
        <p:spPr>
          <a:xfrm rot="5400000">
            <a:off x="3479372" y="3414753"/>
            <a:ext cx="324652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24" name="28 Flecha derecha">
            <a:extLst>
              <a:ext uri="{FF2B5EF4-FFF2-40B4-BE49-F238E27FC236}">
                <a16:creationId xmlns:a16="http://schemas.microsoft.com/office/drawing/2014/main" id="{530A52B2-1551-3A4F-BECC-D3B49FCD24E8}"/>
              </a:ext>
            </a:extLst>
          </p:cNvPr>
          <p:cNvSpPr/>
          <p:nvPr/>
        </p:nvSpPr>
        <p:spPr>
          <a:xfrm rot="5400000">
            <a:off x="5379733" y="3414753"/>
            <a:ext cx="324652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25" name="28 Flecha derecha">
            <a:extLst>
              <a:ext uri="{FF2B5EF4-FFF2-40B4-BE49-F238E27FC236}">
                <a16:creationId xmlns:a16="http://schemas.microsoft.com/office/drawing/2014/main" id="{5EDA7C51-61A8-7241-908E-A3CB632E933A}"/>
              </a:ext>
            </a:extLst>
          </p:cNvPr>
          <p:cNvSpPr/>
          <p:nvPr/>
        </p:nvSpPr>
        <p:spPr>
          <a:xfrm rot="5400000">
            <a:off x="7256241" y="3414753"/>
            <a:ext cx="324652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F9D33C6-9DA8-8E45-B467-20FB7B1F40B9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C744415-F8C1-E14C-B6A0-0D604C5DB910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VALIDACIÓN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DEL PROBLEMA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08CABAF-7D4F-3F44-BF53-8DEEA2D7F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11E994B6-4923-674D-94AD-A8B6C745CB83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VALIDACIÓN DEL PROBLEMA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05D597B-047C-1347-A86D-57DE4DBFB257}"/>
              </a:ext>
            </a:extLst>
          </p:cNvPr>
          <p:cNvSpPr txBox="1"/>
          <p:nvPr/>
        </p:nvSpPr>
        <p:spPr>
          <a:xfrm>
            <a:off x="576262" y="4677637"/>
            <a:ext cx="7991474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1725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* Entre pregunta y pregunta es recomendable indagar más y hacer varias veces la pregunta </a:t>
            </a:r>
            <a:r>
              <a:rPr lang="es-ES" sz="1400" i="1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“¿por qué?”</a:t>
            </a: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C112AC8-FC5A-B54B-B6CE-B6FFCC991070}"/>
              </a:ext>
            </a:extLst>
          </p:cNvPr>
          <p:cNvSpPr/>
          <p:nvPr/>
        </p:nvSpPr>
        <p:spPr>
          <a:xfrm>
            <a:off x="503238" y="910990"/>
            <a:ext cx="8172450" cy="11695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Para validar el problema, debemos hacer entrevistas a profundidad.</a:t>
            </a:r>
            <a:endParaRPr lang="es-ES" sz="1600" dirty="0"/>
          </a:p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+ 04.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ENTREVISTA A 2-3 PERSONAS QUE CUMPLAN CON ESAS CARACTERÍSTICAS POR CADA GRUPO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CUESTIONARIO DE ENTREVISTA</a:t>
            </a:r>
            <a:endParaRPr lang="es-ES" sz="13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9B9D701-8D90-034F-BFC8-8F0D754C4C17}"/>
              </a:ext>
            </a:extLst>
          </p:cNvPr>
          <p:cNvSpPr/>
          <p:nvPr/>
        </p:nvSpPr>
        <p:spPr>
          <a:xfrm>
            <a:off x="1212390" y="2403086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Cuéntame la historia sobre cómo suele </a:t>
            </a:r>
            <a:r>
              <a:rPr lang="es-ES" sz="1400" i="1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[suceder esta situación]</a:t>
            </a:r>
            <a:endParaRPr lang="es-ES" dirty="0">
              <a:solidFill>
                <a:srgbClr val="EE4639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C87E049-C977-2446-BFB5-3326D57BC941}"/>
              </a:ext>
            </a:extLst>
          </p:cNvPr>
          <p:cNvSpPr/>
          <p:nvPr/>
        </p:nvSpPr>
        <p:spPr>
          <a:xfrm>
            <a:off x="503238" y="2305040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01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0A40FB4-35A1-884E-8F25-A4F186D129EF}"/>
              </a:ext>
            </a:extLst>
          </p:cNvPr>
          <p:cNvCxnSpPr>
            <a:cxnSpLocks/>
            <a:stCxn id="25" idx="4"/>
            <a:endCxn id="21" idx="0"/>
          </p:cNvCxnSpPr>
          <p:nvPr/>
        </p:nvCxnSpPr>
        <p:spPr>
          <a:xfrm>
            <a:off x="997987" y="2526833"/>
            <a:ext cx="1" cy="1315300"/>
          </a:xfrm>
          <a:prstGeom prst="line">
            <a:avLst/>
          </a:prstGeom>
          <a:ln w="12700">
            <a:solidFill>
              <a:srgbClr val="7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7E2BC61-17A5-8944-AD1B-BDA0AF9ECF87}"/>
              </a:ext>
            </a:extLst>
          </p:cNvPr>
          <p:cNvSpPr/>
          <p:nvPr/>
        </p:nvSpPr>
        <p:spPr>
          <a:xfrm>
            <a:off x="503238" y="3023613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02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3D0B6A3-2835-3D47-9872-BE8C2EA58E2F}"/>
              </a:ext>
            </a:extLst>
          </p:cNvPr>
          <p:cNvSpPr/>
          <p:nvPr/>
        </p:nvSpPr>
        <p:spPr>
          <a:xfrm>
            <a:off x="503238" y="3733291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03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620ABE8-F4D8-BD42-A900-27B8B1C18D7C}"/>
              </a:ext>
            </a:extLst>
          </p:cNvPr>
          <p:cNvSpPr/>
          <p:nvPr/>
        </p:nvSpPr>
        <p:spPr>
          <a:xfrm>
            <a:off x="1212390" y="3127716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Cuéntame a qué problemas te sueles enfrentar en esta situación</a:t>
            </a:r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3FD8EDD-7AB2-2440-8E8D-481CED9128ED}"/>
              </a:ext>
            </a:extLst>
          </p:cNvPr>
          <p:cNvSpPr/>
          <p:nvPr/>
        </p:nvSpPr>
        <p:spPr>
          <a:xfrm>
            <a:off x="1212390" y="3826159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¿Qué tan frecuente suele suceder este problema? (el que más te moleste)</a:t>
            </a:r>
            <a:endParaRPr lang="es-ES" dirty="0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CEDD883-1C39-FA4F-9734-6457D7D2ED43}"/>
              </a:ext>
            </a:extLst>
          </p:cNvPr>
          <p:cNvGrpSpPr/>
          <p:nvPr/>
        </p:nvGrpSpPr>
        <p:grpSpPr>
          <a:xfrm>
            <a:off x="927592" y="3132455"/>
            <a:ext cx="140792" cy="140258"/>
            <a:chOff x="3427964" y="2244682"/>
            <a:chExt cx="225891" cy="22503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B30932D7-3C2C-AD41-8E5F-5A710A3DF82B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6FC62BD1-7F3F-A943-8483-D7E510A9DD97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0" name="Agrupar 26">
            <a:extLst>
              <a:ext uri="{FF2B5EF4-FFF2-40B4-BE49-F238E27FC236}">
                <a16:creationId xmlns:a16="http://schemas.microsoft.com/office/drawing/2014/main" id="{9888F8A5-11FE-4F48-AB37-B87FB393C626}"/>
              </a:ext>
            </a:extLst>
          </p:cNvPr>
          <p:cNvGrpSpPr/>
          <p:nvPr/>
        </p:nvGrpSpPr>
        <p:grpSpPr>
          <a:xfrm>
            <a:off x="927592" y="3842133"/>
            <a:ext cx="140792" cy="140258"/>
            <a:chOff x="3427964" y="2244682"/>
            <a:chExt cx="225891" cy="225034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9543F6FE-9707-4C4D-8F6D-8E05E6875674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6DA4F8CB-42F0-3148-9D2C-274236DE8265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3" name="Agrupar 29">
            <a:extLst>
              <a:ext uri="{FF2B5EF4-FFF2-40B4-BE49-F238E27FC236}">
                <a16:creationId xmlns:a16="http://schemas.microsoft.com/office/drawing/2014/main" id="{A1CA8ADF-2029-AE46-A9E2-F6FEDA8A8C32}"/>
              </a:ext>
            </a:extLst>
          </p:cNvPr>
          <p:cNvGrpSpPr/>
          <p:nvPr/>
        </p:nvGrpSpPr>
        <p:grpSpPr>
          <a:xfrm>
            <a:off x="927592" y="2420231"/>
            <a:ext cx="140792" cy="140258"/>
            <a:chOff x="3427964" y="2244682"/>
            <a:chExt cx="225891" cy="225034"/>
          </a:xfrm>
        </p:grpSpPr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51D43F96-45D2-5E4B-BD60-2DFC7605F999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D847D695-8513-FF4F-970C-8A6448560D10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sp>
        <p:nvSpPr>
          <p:cNvPr id="28" name="Rectángulo 27">
            <a:extLst>
              <a:ext uri="{FF2B5EF4-FFF2-40B4-BE49-F238E27FC236}">
                <a16:creationId xmlns:a16="http://schemas.microsoft.com/office/drawing/2014/main" id="{CA9905EC-5CA9-244F-931E-8A2E6C77E1A7}"/>
              </a:ext>
            </a:extLst>
          </p:cNvPr>
          <p:cNvSpPr/>
          <p:nvPr/>
        </p:nvSpPr>
        <p:spPr>
          <a:xfrm>
            <a:off x="5466338" y="2403086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¿Cómo sueles solucionar este problema actualmente?</a:t>
            </a:r>
            <a:endParaRPr lang="es-ES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D5137001-44D7-274D-A5EE-26C29B1AD072}"/>
              </a:ext>
            </a:extLst>
          </p:cNvPr>
          <p:cNvSpPr/>
          <p:nvPr/>
        </p:nvSpPr>
        <p:spPr>
          <a:xfrm>
            <a:off x="4757186" y="2305040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04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26D92997-3E7E-1849-9CA0-BB9FBB9EF54E}"/>
              </a:ext>
            </a:extLst>
          </p:cNvPr>
          <p:cNvCxnSpPr>
            <a:cxnSpLocks/>
            <a:stCxn id="43" idx="4"/>
            <a:endCxn id="39" idx="0"/>
          </p:cNvCxnSpPr>
          <p:nvPr/>
        </p:nvCxnSpPr>
        <p:spPr>
          <a:xfrm>
            <a:off x="5251935" y="2526833"/>
            <a:ext cx="1" cy="1315300"/>
          </a:xfrm>
          <a:prstGeom prst="line">
            <a:avLst/>
          </a:prstGeom>
          <a:ln w="12700">
            <a:solidFill>
              <a:srgbClr val="715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ángulo 30">
            <a:extLst>
              <a:ext uri="{FF2B5EF4-FFF2-40B4-BE49-F238E27FC236}">
                <a16:creationId xmlns:a16="http://schemas.microsoft.com/office/drawing/2014/main" id="{561CFB6D-EC85-D447-8224-F8CCD7581F10}"/>
              </a:ext>
            </a:extLst>
          </p:cNvPr>
          <p:cNvSpPr/>
          <p:nvPr/>
        </p:nvSpPr>
        <p:spPr>
          <a:xfrm>
            <a:off x="4757186" y="3023613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05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0A8EBEAB-263C-6042-9F94-5CEFB706D0DA}"/>
              </a:ext>
            </a:extLst>
          </p:cNvPr>
          <p:cNvSpPr/>
          <p:nvPr/>
        </p:nvSpPr>
        <p:spPr>
          <a:xfrm>
            <a:off x="4757186" y="3733291"/>
            <a:ext cx="4008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400" b="1" dirty="0">
                <a:solidFill>
                  <a:srgbClr val="7150A0"/>
                </a:solidFill>
                <a:latin typeface="Calibri" charset="0"/>
                <a:ea typeface="Calibri" charset="0"/>
                <a:cs typeface="Calibri" charset="0"/>
              </a:rPr>
              <a:t>06</a:t>
            </a:r>
            <a:endParaRPr lang="es-PE" sz="2400" b="1" dirty="0">
              <a:solidFill>
                <a:srgbClr val="7150A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2D66516A-FF36-AC4E-BC42-4BBCE22BFF9A}"/>
              </a:ext>
            </a:extLst>
          </p:cNvPr>
          <p:cNvSpPr/>
          <p:nvPr/>
        </p:nvSpPr>
        <p:spPr>
          <a:xfrm>
            <a:off x="5466338" y="3127716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¿Cuáles son los factores críticos para ti en torno a este problema?</a:t>
            </a:r>
            <a:endParaRPr lang="es-ES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B58C2F0C-8EC8-8344-99F9-184ECE5DB56D}"/>
              </a:ext>
            </a:extLst>
          </p:cNvPr>
          <p:cNvSpPr/>
          <p:nvPr/>
        </p:nvSpPr>
        <p:spPr>
          <a:xfrm>
            <a:off x="5466338" y="3826159"/>
            <a:ext cx="3180224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¿Qué soluciones te gustarían para este problema?</a:t>
            </a:r>
            <a:endParaRPr lang="es-ES" dirty="0"/>
          </a:p>
        </p:txBody>
      </p:sp>
      <p:grpSp>
        <p:nvGrpSpPr>
          <p:cNvPr id="35" name="Agrupar 16">
            <a:extLst>
              <a:ext uri="{FF2B5EF4-FFF2-40B4-BE49-F238E27FC236}">
                <a16:creationId xmlns:a16="http://schemas.microsoft.com/office/drawing/2014/main" id="{B0F61BA4-EBB1-F04B-8DFE-0B1A46D182CE}"/>
              </a:ext>
            </a:extLst>
          </p:cNvPr>
          <p:cNvGrpSpPr/>
          <p:nvPr/>
        </p:nvGrpSpPr>
        <p:grpSpPr>
          <a:xfrm>
            <a:off x="5181540" y="3132455"/>
            <a:ext cx="140792" cy="140258"/>
            <a:chOff x="3427964" y="2244682"/>
            <a:chExt cx="225891" cy="225034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65B9FFE8-673B-0646-AB98-F269061107E1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301C77DF-B5C8-B948-8B98-1980717F7298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38" name="Agrupar 26">
            <a:extLst>
              <a:ext uri="{FF2B5EF4-FFF2-40B4-BE49-F238E27FC236}">
                <a16:creationId xmlns:a16="http://schemas.microsoft.com/office/drawing/2014/main" id="{509A8671-E7CF-494D-AD77-17653848163C}"/>
              </a:ext>
            </a:extLst>
          </p:cNvPr>
          <p:cNvGrpSpPr/>
          <p:nvPr/>
        </p:nvGrpSpPr>
        <p:grpSpPr>
          <a:xfrm>
            <a:off x="5181540" y="3842133"/>
            <a:ext cx="140792" cy="140258"/>
            <a:chOff x="3427964" y="2244682"/>
            <a:chExt cx="225891" cy="225034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BD28D28B-E9AB-7D45-8A31-196EB8055434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621DB5C9-5A5F-EB4E-8AD5-67C01A36E3B5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41" name="Agrupar 29">
            <a:extLst>
              <a:ext uri="{FF2B5EF4-FFF2-40B4-BE49-F238E27FC236}">
                <a16:creationId xmlns:a16="http://schemas.microsoft.com/office/drawing/2014/main" id="{637A6707-6C92-3B47-97C9-31130767C79E}"/>
              </a:ext>
            </a:extLst>
          </p:cNvPr>
          <p:cNvGrpSpPr/>
          <p:nvPr/>
        </p:nvGrpSpPr>
        <p:grpSpPr>
          <a:xfrm>
            <a:off x="5181540" y="2420231"/>
            <a:ext cx="140792" cy="140258"/>
            <a:chOff x="3427964" y="2244682"/>
            <a:chExt cx="225891" cy="225034"/>
          </a:xfrm>
        </p:grpSpPr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F9900336-8F74-604F-8851-45296B08F1A6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14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6AC42B42-3F3F-884B-A02E-8DDB493067CE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714FA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AE0050E9-E0CA-1B49-8947-D613B6F9A6D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VALIDACIÓN DEL PROBLEMA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9119EF3-422D-A54F-B975-3B6A3D58C92A}"/>
              </a:ext>
            </a:extLst>
          </p:cNvPr>
          <p:cNvSpPr/>
          <p:nvPr/>
        </p:nvSpPr>
        <p:spPr>
          <a:xfrm>
            <a:off x="503238" y="912813"/>
            <a:ext cx="8172450" cy="33855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Para validar el problema, debemos hacer entrevistas a profundidad.</a:t>
            </a:r>
            <a:endParaRPr lang="es-ES" sz="1600" dirty="0"/>
          </a:p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+ 04.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ENTREVISTA A 2-3 PERSONAS QUE CUMPLAN CON ESAS CARACTERÍSTICAS POR CADA GRUPO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Asegúrate de lo siguiente:</a:t>
            </a: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Lo más importante es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EVITAR INDUCIR RESPUESTAS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Todo lo que nos expresen debe ser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espontáneo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4938" marR="0" lvl="0" indent="-1270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NUNCA cuentes tu idea de solución 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ni trates de vender nada.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4938" marR="0" lvl="0" indent="-1270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Entrevista a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las personas de una en una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no en grupo.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4938" marR="0" lvl="0" indent="-1270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Escucha mucho,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cuanto más hablen mejor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Tú debes hablar muy poco.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Si la conversación se desvía y comienzan a hablarte de algo que no esperabas, ¡es mejor!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Sígueles la corriente y pregúntales más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pues estás descubriendo cosas nuevas que no habías pensado antes.</a:t>
            </a:r>
            <a:endParaRPr lang="es-E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8CCE8683-C913-584F-8485-78D72E685AEB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VALIDACIÓN DEL PROBLEMA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3AB48E8-C52D-9F47-AB78-C02369FC44EE}"/>
              </a:ext>
            </a:extLst>
          </p:cNvPr>
          <p:cNvSpPr/>
          <p:nvPr/>
        </p:nvSpPr>
        <p:spPr>
          <a:xfrm>
            <a:off x="503238" y="912813"/>
            <a:ext cx="8172450" cy="33855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Para validar el problema, debemos hacer entrevistas a profundidad.</a:t>
            </a:r>
            <a:endParaRPr lang="es-ES" sz="1600" dirty="0"/>
          </a:p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+ 04.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ENTREVISTA A 2-3 PERSONAS QUE CUMPLAN CON ESAS CARACTERÍSTICAS POR CADA GRUPO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Preguntas y cosas que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nunca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debes decir:</a:t>
            </a:r>
          </a:p>
          <a:p>
            <a:pPr marL="354625" marR="0" lvl="0" indent="-241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“¿Has tenido la necesidad de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[problema]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?”</a:t>
            </a:r>
            <a:endParaRPr lang="es-ES" dirty="0"/>
          </a:p>
          <a:p>
            <a:pPr marL="182563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“¿Te gustaría ahorrar tiempo y dinero en…?”</a:t>
            </a:r>
            <a:endParaRPr lang="es-ES" dirty="0"/>
          </a:p>
          <a:p>
            <a:pPr marL="182563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“¿Te gustaría tener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[algo obvio, ejemplo: un auto nuevo]</a:t>
            </a:r>
            <a:r>
              <a:rPr lang="es-E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?”</a:t>
            </a:r>
            <a:endParaRPr lang="es-ES" dirty="0">
              <a:solidFill>
                <a:schemeClr val="tx1"/>
              </a:solidFill>
            </a:endParaRPr>
          </a:p>
          <a:p>
            <a:pPr marL="182563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“¿Te gusta 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[algo que a todo el mundo le gusta, ejemplo: música]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?”</a:t>
            </a:r>
            <a:endParaRPr lang="es-ES" dirty="0"/>
          </a:p>
          <a:p>
            <a:pPr marL="182563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Cualquier pregunta que terminan en “-</a:t>
            </a:r>
            <a:r>
              <a:rPr lang="es-ES" sz="14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ía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” </a:t>
            </a:r>
            <a:endParaRPr lang="es-ES" dirty="0"/>
          </a:p>
          <a:p>
            <a:pPr marL="11725" marR="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s-ES" sz="1400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es-ES" sz="14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(¿Harías…? ¿Pagarías por…? ¿Te gustaría…?) </a:t>
            </a: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–excepto pregunta #6</a:t>
            </a:r>
            <a:endParaRPr lang="es-ES" dirty="0"/>
          </a:p>
          <a:p>
            <a:pPr marL="399075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Preguntas cerradas cuyas respuestas podrían ser limitadas (sí/no; blanco/negro)</a:t>
            </a:r>
            <a:endParaRPr lang="es-ES"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Mencionar cualquier cosa que tenga que ver con tu solución.</a:t>
            </a:r>
            <a:endParaRPr lang="es-E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 redondeado 28">
            <a:extLst>
              <a:ext uri="{FF2B5EF4-FFF2-40B4-BE49-F238E27FC236}">
                <a16:creationId xmlns:a16="http://schemas.microsoft.com/office/drawing/2014/main" id="{80154EEF-8B54-A540-9FC0-ED7478D09D5E}"/>
              </a:ext>
            </a:extLst>
          </p:cNvPr>
          <p:cNvSpPr/>
          <p:nvPr/>
        </p:nvSpPr>
        <p:spPr>
          <a:xfrm>
            <a:off x="4947769" y="2482766"/>
            <a:ext cx="3214688" cy="2635334"/>
          </a:xfrm>
          <a:prstGeom prst="roundRect">
            <a:avLst>
              <a:gd name="adj" fmla="val 408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PROPUESTAS </a:t>
            </a:r>
            <a:br>
              <a:rPr lang="es-E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 SOLUCIÓN</a:t>
            </a:r>
            <a:endParaRPr lang="es-ES" sz="1200" dirty="0"/>
          </a:p>
        </p:txBody>
      </p:sp>
      <p:sp>
        <p:nvSpPr>
          <p:cNvPr id="277" name="Google Shape;277;p28"/>
          <p:cNvSpPr txBox="1"/>
          <p:nvPr/>
        </p:nvSpPr>
        <p:spPr>
          <a:xfrm>
            <a:off x="5385444" y="3207845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 dirty="0"/>
          </a:p>
        </p:txBody>
      </p:sp>
      <p:sp>
        <p:nvSpPr>
          <p:cNvPr id="278" name="Google Shape;278;p28"/>
          <p:cNvSpPr txBox="1"/>
          <p:nvPr/>
        </p:nvSpPr>
        <p:spPr>
          <a:xfrm>
            <a:off x="5818656" y="3921090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 dirty="0"/>
          </a:p>
        </p:txBody>
      </p:sp>
      <p:sp>
        <p:nvSpPr>
          <p:cNvPr id="279" name="Google Shape;279;p28"/>
          <p:cNvSpPr txBox="1"/>
          <p:nvPr/>
        </p:nvSpPr>
        <p:spPr>
          <a:xfrm>
            <a:off x="6379828" y="3098381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7369967" y="3398345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/>
          </a:p>
        </p:txBody>
      </p:sp>
      <p:sp>
        <p:nvSpPr>
          <p:cNvPr id="281" name="Google Shape;281;p28"/>
          <p:cNvSpPr txBox="1"/>
          <p:nvPr/>
        </p:nvSpPr>
        <p:spPr>
          <a:xfrm>
            <a:off x="6720182" y="3730701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 dirty="0"/>
          </a:p>
        </p:txBody>
      </p:sp>
      <p:sp>
        <p:nvSpPr>
          <p:cNvPr id="282" name="Google Shape;282;p28"/>
          <p:cNvSpPr txBox="1"/>
          <p:nvPr/>
        </p:nvSpPr>
        <p:spPr>
          <a:xfrm>
            <a:off x="6512717" y="4350845"/>
            <a:ext cx="460383" cy="4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33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¿?</a:t>
            </a:r>
            <a:endParaRPr dirty="0"/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AFBFA62E-405D-B14E-94A7-BBC5C118050A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VALIDACIÓN DEL PROBLEMA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22F9693F-CF4E-5D4D-B6CD-AA9710B987C8}"/>
              </a:ext>
            </a:extLst>
          </p:cNvPr>
          <p:cNvSpPr/>
          <p:nvPr/>
        </p:nvSpPr>
        <p:spPr>
          <a:xfrm>
            <a:off x="503238" y="912813"/>
            <a:ext cx="8172450" cy="1308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+ 05.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HABIENDO IDENTIFICADO LOS PROBLEMAS DE LOS PRINCIPALES STAKEHOLDERS, ELIGE 2 </a:t>
            </a:r>
            <a:b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GRUPOS MÍN. (STAKEHOLDER + PROBLEMA)</a:t>
            </a:r>
            <a:endParaRPr lang="es-ES" sz="16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6827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Con esto podemos decidir cuáles serían nuestros posibles </a:t>
            </a:r>
            <a:r>
              <a:rPr lang="es-ES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más prometedores (los más motivados y rentables) y los problemas o necesidades que deberíamos solucionar.</a:t>
            </a:r>
            <a:endParaRPr lang="es-ES" dirty="0"/>
          </a:p>
        </p:txBody>
      </p:sp>
      <p:sp>
        <p:nvSpPr>
          <p:cNvPr id="24" name="Rectángulo redondeado 23">
            <a:extLst>
              <a:ext uri="{FF2B5EF4-FFF2-40B4-BE49-F238E27FC236}">
                <a16:creationId xmlns:a16="http://schemas.microsoft.com/office/drawing/2014/main" id="{088CFD89-2E16-9044-ACE8-80B26372DF37}"/>
              </a:ext>
            </a:extLst>
          </p:cNvPr>
          <p:cNvSpPr/>
          <p:nvPr/>
        </p:nvSpPr>
        <p:spPr>
          <a:xfrm>
            <a:off x="1172032" y="2482766"/>
            <a:ext cx="1521495" cy="2635334"/>
          </a:xfrm>
          <a:prstGeom prst="roundRect">
            <a:avLst>
              <a:gd name="adj" fmla="val 601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POSIBLES </a:t>
            </a:r>
            <a:endParaRPr lang="es-ES"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CLIENTES</a:t>
            </a:r>
            <a:endParaRPr lang="es-ES" sz="1200" dirty="0"/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9AA4CAFD-3BF5-A444-9BF7-6657A776B25D}"/>
              </a:ext>
            </a:extLst>
          </p:cNvPr>
          <p:cNvSpPr/>
          <p:nvPr/>
        </p:nvSpPr>
        <p:spPr>
          <a:xfrm>
            <a:off x="1313650" y="3171205"/>
            <a:ext cx="1238258" cy="856826"/>
          </a:xfrm>
          <a:prstGeom prst="roundRect">
            <a:avLst>
              <a:gd name="adj" fmla="val 10104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lnSpc>
                <a:spcPct val="90000"/>
              </a:lnSpc>
              <a:buFont typeface="Arial"/>
              <a:buNone/>
            </a:pPr>
            <a:r>
              <a:rPr lang="es-ES" sz="9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Personas que tienen mascotas</a:t>
            </a:r>
            <a:endParaRPr lang="es-ES" sz="900" b="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9F6CD966-13A4-4F4B-A1E5-42FF5F80FDF5}"/>
              </a:ext>
            </a:extLst>
          </p:cNvPr>
          <p:cNvSpPr/>
          <p:nvPr/>
        </p:nvSpPr>
        <p:spPr>
          <a:xfrm>
            <a:off x="1313650" y="4091530"/>
            <a:ext cx="1238258" cy="848345"/>
          </a:xfrm>
          <a:prstGeom prst="roundRect">
            <a:avLst>
              <a:gd name="adj" fmla="val 12290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s-ES" sz="9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Veterinarios</a:t>
            </a:r>
            <a:endParaRPr lang="es-ES" sz="900" b="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id="{E4CA6C4F-2599-DB47-BCC1-6E107FFE2945}"/>
              </a:ext>
            </a:extLst>
          </p:cNvPr>
          <p:cNvSpPr/>
          <p:nvPr/>
        </p:nvSpPr>
        <p:spPr>
          <a:xfrm>
            <a:off x="2873832" y="2482766"/>
            <a:ext cx="1521495" cy="2635334"/>
          </a:xfrm>
          <a:prstGeom prst="roundRect">
            <a:avLst>
              <a:gd name="adj" fmla="val 601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s-ES" sz="1200" b="1" dirty="0">
                <a:solidFill>
                  <a:schemeClr val="tx1"/>
                </a:solidFill>
                <a:latin typeface="Calibri"/>
                <a:cs typeface="Calibri"/>
                <a:sym typeface="Calibri"/>
              </a:rPr>
              <a:t>PROBLEMA </a:t>
            </a:r>
            <a:endParaRPr lang="es-ES" sz="12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algn="ctr"/>
            <a:r>
              <a:rPr lang="es-ES" sz="1200" b="1" dirty="0">
                <a:solidFill>
                  <a:schemeClr val="tx1"/>
                </a:solidFill>
                <a:latin typeface="Calibri"/>
                <a:cs typeface="Calibri"/>
                <a:sym typeface="Calibri"/>
              </a:rPr>
              <a:t>A SOLUCIONAR</a:t>
            </a:r>
            <a:endParaRPr lang="es-ES" sz="1200" b="1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E261D86C-D94E-3049-BD1B-1DD2C8BBF40A}"/>
              </a:ext>
            </a:extLst>
          </p:cNvPr>
          <p:cNvSpPr/>
          <p:nvPr/>
        </p:nvSpPr>
        <p:spPr>
          <a:xfrm>
            <a:off x="3015450" y="3171204"/>
            <a:ext cx="1238258" cy="848345"/>
          </a:xfrm>
          <a:prstGeom prst="roundRect">
            <a:avLst>
              <a:gd name="adj" fmla="val 1154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s-ES" sz="9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Falta de accesibilidad a </a:t>
            </a:r>
            <a:br>
              <a:rPr lang="es-ES" sz="9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</a:br>
            <a:r>
              <a:rPr lang="es-ES" sz="9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los servicios correspondientes a mascotas</a:t>
            </a:r>
          </a:p>
        </p:txBody>
      </p:sp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EABB31DF-6645-AB43-AC30-736936487271}"/>
              </a:ext>
            </a:extLst>
          </p:cNvPr>
          <p:cNvSpPr/>
          <p:nvPr/>
        </p:nvSpPr>
        <p:spPr>
          <a:xfrm>
            <a:off x="3015450" y="4091531"/>
            <a:ext cx="1238258" cy="848345"/>
          </a:xfrm>
          <a:prstGeom prst="roundRect">
            <a:avLst>
              <a:gd name="adj" fmla="val 10793"/>
            </a:avLst>
          </a:prstGeom>
          <a:solidFill>
            <a:srgbClr val="00B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Desorganización </a:t>
            </a:r>
            <a:br>
              <a:rPr lang="es-ES" sz="9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9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 la atención </a:t>
            </a:r>
            <a:br>
              <a:rPr lang="es-ES" sz="9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9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 mascotas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A889B23-A75B-F542-B843-12F7302191FC}"/>
              </a:ext>
            </a:extLst>
          </p:cNvPr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A2FB3EBE-B2AF-3346-98A7-2270448F6587}"/>
              </a:ext>
            </a:extLst>
          </p:cNvPr>
          <p:cNvSpPr txBox="1"/>
          <p:nvPr/>
        </p:nvSpPr>
        <p:spPr>
          <a:xfrm>
            <a:off x="1282298" y="918372"/>
            <a:ext cx="5737934" cy="3231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 lvl="1" fontAlgn="base">
              <a:buSzPts val="1600"/>
              <a:tabLst>
                <a:tab pos="121285" algn="l"/>
              </a:tabLst>
            </a:pP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En </a:t>
            </a:r>
            <a:r>
              <a:rPr lang="es-ES" spc="-10" dirty="0" err="1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Startups</a:t>
            </a: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 nos enfocamos en los clientes, así que todo comienza identificando los problemas o necesidades insatisfechas que puedan tener. Para identificar y validar el problema, tenemos que “salir a la calle” y conversar con los </a:t>
            </a:r>
            <a:r>
              <a:rPr lang="es-ES" spc="-10" dirty="0" err="1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Stakeholders</a:t>
            </a: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 que están en torno a ese problema, a través de entrevistas a profundidad. Con esto generamos nuestras primeras propuestas de soluciones innovadoras.</a:t>
            </a:r>
            <a:endParaRPr lang="es-ES" spc="-10" dirty="0">
              <a:solidFill>
                <a:schemeClr val="tx1"/>
              </a:solidFill>
              <a:latin typeface="Calibri" charset="0"/>
              <a:cs typeface="Calibri" charset="0"/>
            </a:endParaRPr>
          </a:p>
          <a:p>
            <a:pPr marL="180000" lvl="1" fontAlgn="base">
              <a:buSzPts val="1600"/>
              <a:tabLst>
                <a:tab pos="121285" algn="l"/>
              </a:tabLst>
            </a:pPr>
            <a:endParaRPr lang="es-ES" spc="-10" dirty="0">
              <a:solidFill>
                <a:schemeClr val="tx1"/>
              </a:solidFill>
              <a:latin typeface="Calibri" charset="0"/>
              <a:cs typeface="Calibri" charset="0"/>
              <a:sym typeface="Calibri"/>
            </a:endParaRPr>
          </a:p>
          <a:p>
            <a:pPr marL="11725" lvl="1" fontAlgn="base">
              <a:buSzPts val="1600"/>
              <a:tabLst>
                <a:tab pos="121285" algn="l"/>
              </a:tabLst>
            </a:pP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Los clientes son a quienes nos vamos a dirigir. Por eso, es muy importante conocerlos a través de sus hábitos de consumo, con el fin de identificar sus necesidades para adecuar la oferta de soluciones para satisfacerlas de la </a:t>
            </a:r>
            <a:b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</a:b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mejor manera.</a:t>
            </a:r>
            <a:endParaRPr lang="es-ES" spc="-10" dirty="0">
              <a:solidFill>
                <a:schemeClr val="tx1"/>
              </a:solidFill>
              <a:latin typeface="Calibri" charset="0"/>
              <a:cs typeface="Calibri" charset="0"/>
            </a:endParaRPr>
          </a:p>
          <a:p>
            <a:pPr marL="180000" lvl="1" fontAlgn="base">
              <a:buSzPts val="1600"/>
              <a:tabLst>
                <a:tab pos="121285" algn="l"/>
              </a:tabLst>
            </a:pPr>
            <a:endParaRPr lang="es-ES" spc="-10" dirty="0">
              <a:solidFill>
                <a:schemeClr val="tx1"/>
              </a:solidFill>
              <a:latin typeface="Calibri" charset="0"/>
              <a:cs typeface="Calibri" charset="0"/>
              <a:sym typeface="Calibri"/>
            </a:endParaRPr>
          </a:p>
          <a:p>
            <a:pPr marL="11725" lvl="1" fontAlgn="base">
              <a:buSzPts val="1600"/>
              <a:tabLst>
                <a:tab pos="121285" algn="l"/>
              </a:tabLst>
            </a:pPr>
            <a:r>
              <a:rPr lang="es-ES" spc="-10" dirty="0">
                <a:solidFill>
                  <a:schemeClr val="tx1"/>
                </a:solidFill>
                <a:latin typeface="Calibri" charset="0"/>
                <a:cs typeface="Calibri" charset="0"/>
                <a:sym typeface="Calibri"/>
              </a:rPr>
              <a:t>Los competidores son quienes actualmente solucionan sus problemas parcial o totalmente, haciéndolo bien o no. Por eso, es importante identificarlos y analizarlos, para adecuar nuestras estrategias de marketing y ventas.</a:t>
            </a:r>
            <a:endParaRPr lang="es-ES" spc="-10" dirty="0">
              <a:solidFill>
                <a:schemeClr val="tx1"/>
              </a:solidFill>
              <a:latin typeface="Calibri" charset="0"/>
              <a:cs typeface="Calibri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B19A2B1-1AEA-A34C-A209-1A12101D9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39" y="954885"/>
            <a:ext cx="117851" cy="12136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939F1DF-3292-A04D-8BCC-F04C7C55C74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1" y="3052731"/>
            <a:ext cx="1689027" cy="218125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84581957-85FA-9B45-9FFB-C2476F69C952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59F6A44C-F324-0241-9B07-B41747D4F785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267C6AE-EF53-AA4E-91B3-E3EF30DA2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39" y="2473514"/>
            <a:ext cx="117851" cy="12136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FFD4CEB-B8F1-A546-984E-F484F05C2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39" y="3536469"/>
            <a:ext cx="117851" cy="1213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9"/>
          <p:cNvSpPr txBox="1"/>
          <p:nvPr/>
        </p:nvSpPr>
        <p:spPr>
          <a:xfrm>
            <a:off x="503236" y="1781151"/>
            <a:ext cx="8172451" cy="1400199"/>
          </a:xfrm>
          <a:prstGeom prst="rect">
            <a:avLst/>
          </a:prstGeom>
          <a:solidFill>
            <a:srgbClr val="FFFFFF">
              <a:alpha val="91764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IDEAS se me pueden ocurrir para que…</a:t>
            </a:r>
            <a:endParaRPr sz="15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 los </a:t>
            </a:r>
            <a:r>
              <a:rPr lang="es-ES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veterinarios</a:t>
            </a:r>
            <a:r>
              <a:rPr lang="es-E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puedan organizar mejor sus tiempos para atender mascotas?</a:t>
            </a:r>
            <a:endParaRPr sz="15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(Cliente 1 y Problema 1)</a:t>
            </a:r>
            <a:endParaRPr sz="1500" dirty="0">
              <a:solidFill>
                <a:srgbClr val="EE4639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 las </a:t>
            </a:r>
            <a:r>
              <a:rPr lang="es-ES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personas que tienen mascotas</a:t>
            </a:r>
            <a:r>
              <a:rPr lang="es-E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pueden acceder a servicios para sus mascotas?</a:t>
            </a:r>
            <a:endParaRPr sz="15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(Cliente 2 y Problema 2)</a:t>
            </a:r>
            <a:endParaRPr sz="1333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5523A93A-6228-9947-B2CF-8B6A64A76AED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VALIDACIÓN DEL PROBLEMA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9B2EBEC-7D6B-A64D-98F4-14370759F848}"/>
              </a:ext>
            </a:extLst>
          </p:cNvPr>
          <p:cNvSpPr/>
          <p:nvPr/>
        </p:nvSpPr>
        <p:spPr>
          <a:xfrm>
            <a:off x="503238" y="912813"/>
            <a:ext cx="8172450" cy="80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000" b="1" dirty="0">
                <a:solidFill>
                  <a:srgbClr val="7150A0"/>
                </a:solidFill>
                <a:latin typeface="Graphik Bold" panose="020B0503030202060203" pitchFamily="34" charset="77"/>
                <a:cs typeface="Calibri" charset="0"/>
              </a:rPr>
              <a:t>+ 06.</a:t>
            </a:r>
            <a:b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GENERA PROPUESTAS DE SOLUCIONES INNOVADORAS A PARTIR DE LOS PROBLEMAS </a:t>
            </a:r>
            <a:br>
              <a:rPr lang="es-ES" sz="1600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</a:br>
            <a:r>
              <a:rPr lang="es-ES" sz="1600" b="1" dirty="0">
                <a:solidFill>
                  <a:srgbClr val="7150A0"/>
                </a:solidFill>
                <a:latin typeface="Calibri" charset="0"/>
                <a:cs typeface="Calibri" charset="0"/>
                <a:sym typeface="Calibri"/>
              </a:rPr>
              <a:t>DE LOS STAKEHOLDERS</a:t>
            </a:r>
            <a:endParaRPr lang="es-ES" sz="1600" b="1" dirty="0">
              <a:solidFill>
                <a:srgbClr val="7150A0"/>
              </a:solidFill>
              <a:latin typeface="Calibri" charset="0"/>
              <a:cs typeface="Calibri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ADD5D067-3430-B64B-AFB6-910799066DA8}"/>
              </a:ext>
            </a:extLst>
          </p:cNvPr>
          <p:cNvGrpSpPr/>
          <p:nvPr/>
        </p:nvGrpSpPr>
        <p:grpSpPr>
          <a:xfrm>
            <a:off x="1815700" y="3364554"/>
            <a:ext cx="5512600" cy="1777576"/>
            <a:chOff x="1770850" y="3358204"/>
            <a:chExt cx="5512600" cy="1777576"/>
          </a:xfrm>
        </p:grpSpPr>
        <p:sp>
          <p:nvSpPr>
            <p:cNvPr id="13" name="Rectángulo redondeado 12">
              <a:extLst>
                <a:ext uri="{FF2B5EF4-FFF2-40B4-BE49-F238E27FC236}">
                  <a16:creationId xmlns:a16="http://schemas.microsoft.com/office/drawing/2014/main" id="{508DBB76-E13F-CA4E-9A20-630A25C666FB}"/>
                </a:ext>
              </a:extLst>
            </p:cNvPr>
            <p:cNvSpPr/>
            <p:nvPr/>
          </p:nvSpPr>
          <p:spPr>
            <a:xfrm>
              <a:off x="1770850" y="3786617"/>
              <a:ext cx="1238258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Clínica móvil </a:t>
              </a:r>
              <a:b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para mascotas</a:t>
              </a:r>
              <a:endParaRPr lang="es-ES" sz="1200" dirty="0"/>
            </a:p>
          </p:txBody>
        </p:sp>
        <p:sp>
          <p:nvSpPr>
            <p:cNvPr id="14" name="Rectángulo redondeado 13">
              <a:extLst>
                <a:ext uri="{FF2B5EF4-FFF2-40B4-BE49-F238E27FC236}">
                  <a16:creationId xmlns:a16="http://schemas.microsoft.com/office/drawing/2014/main" id="{26F9549E-E0DA-9E41-9BA8-EB0DEB5932A4}"/>
                </a:ext>
              </a:extLst>
            </p:cNvPr>
            <p:cNvSpPr/>
            <p:nvPr/>
          </p:nvSpPr>
          <p:spPr>
            <a:xfrm>
              <a:off x="3072600" y="3358204"/>
              <a:ext cx="1238258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Veterinario virtual</a:t>
              </a:r>
              <a:endParaRPr lang="es-ES" sz="1200" dirty="0"/>
            </a:p>
          </p:txBody>
        </p:sp>
        <p:sp>
          <p:nvSpPr>
            <p:cNvPr id="15" name="Rectángulo redondeado 14">
              <a:extLst>
                <a:ext uri="{FF2B5EF4-FFF2-40B4-BE49-F238E27FC236}">
                  <a16:creationId xmlns:a16="http://schemas.microsoft.com/office/drawing/2014/main" id="{0361E179-FCCD-EA4B-BA93-2FCC49812544}"/>
                </a:ext>
              </a:extLst>
            </p:cNvPr>
            <p:cNvSpPr/>
            <p:nvPr/>
          </p:nvSpPr>
          <p:spPr>
            <a:xfrm>
              <a:off x="3072600" y="4278954"/>
              <a:ext cx="1238258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Seguros para mascotas</a:t>
              </a:r>
              <a:endParaRPr lang="es-ES" sz="1200" dirty="0"/>
            </a:p>
          </p:txBody>
        </p:sp>
        <p:sp>
          <p:nvSpPr>
            <p:cNvPr id="16" name="Rectángulo redondeado 15">
              <a:extLst>
                <a:ext uri="{FF2B5EF4-FFF2-40B4-BE49-F238E27FC236}">
                  <a16:creationId xmlns:a16="http://schemas.microsoft.com/office/drawing/2014/main" id="{08F309F6-ECC7-4C4C-A4BE-60C753B63E8F}"/>
                </a:ext>
              </a:extLst>
            </p:cNvPr>
            <p:cNvSpPr/>
            <p:nvPr/>
          </p:nvSpPr>
          <p:spPr>
            <a:xfrm>
              <a:off x="4393400" y="3786617"/>
              <a:ext cx="1238258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Plataforma </a:t>
              </a:r>
              <a:b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de servicios integrales para mascotas</a:t>
              </a:r>
              <a:endParaRPr lang="es-ES" sz="1200" dirty="0"/>
            </a:p>
          </p:txBody>
        </p:sp>
        <p:sp>
          <p:nvSpPr>
            <p:cNvPr id="17" name="Rectángulo redondeado 16">
              <a:extLst>
                <a:ext uri="{FF2B5EF4-FFF2-40B4-BE49-F238E27FC236}">
                  <a16:creationId xmlns:a16="http://schemas.microsoft.com/office/drawing/2014/main" id="{BCA5FA50-A67F-6D4F-83CB-8BC8CB27318A}"/>
                </a:ext>
              </a:extLst>
            </p:cNvPr>
            <p:cNvSpPr/>
            <p:nvPr/>
          </p:nvSpPr>
          <p:spPr>
            <a:xfrm>
              <a:off x="5726900" y="3358204"/>
              <a:ext cx="1556550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Dietas personalizadas a cargo de nutricionista</a:t>
              </a:r>
              <a:endParaRPr lang="es-ES" sz="1200" dirty="0"/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B63ECC96-31F2-CF42-B146-71057A31229F}"/>
                </a:ext>
              </a:extLst>
            </p:cNvPr>
            <p:cNvSpPr/>
            <p:nvPr/>
          </p:nvSpPr>
          <p:spPr>
            <a:xfrm>
              <a:off x="5726900" y="4278954"/>
              <a:ext cx="1556550" cy="856826"/>
            </a:xfrm>
            <a:prstGeom prst="roundRect">
              <a:avLst>
                <a:gd name="adj" fmla="val 10104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Desarrollo de fármacos </a:t>
              </a:r>
              <a:r>
                <a:rPr lang="es-ES" sz="1200" dirty="0" err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antifúngicos</a:t>
              </a:r>
              <a:r>
                <a:rPr lang="es-ES" sz="12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 (para combatir hongos)</a:t>
              </a:r>
              <a:endParaRPr lang="es-ES" sz="120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9E3BFA2-08A7-2644-95A6-0628AC4C3B32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2DBDAB-17F1-194C-A25D-901FE3B13C64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ANÁLISIS DE LA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COMPETENCIA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9D7AA2-6092-7247-A98D-A879E78E4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/>
        </p:nvSpPr>
        <p:spPr>
          <a:xfrm>
            <a:off x="503238" y="912813"/>
            <a:ext cx="8164347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COMPETIDORES</a:t>
            </a:r>
            <a:endParaRPr dirty="0"/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Los competidores son empresas que ofrecen productos y servicios para satisfacer las necesidades de los clientes, a través de estrategias en la que intentan quitarse participación de mercado y precios determinados por la oferta y demanda.</a:t>
            </a:r>
            <a:endParaRPr sz="16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9F786C3-6C50-4541-B7F2-813E1A514941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LA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481D176-5CE2-F849-A5CB-19A6F831BB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750" y="2190750"/>
            <a:ext cx="8389938" cy="30432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2"/>
          <p:cNvSpPr txBox="1"/>
          <p:nvPr/>
        </p:nvSpPr>
        <p:spPr>
          <a:xfrm>
            <a:off x="503237" y="912813"/>
            <a:ext cx="78363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¿QUÉ INFORMACIÓN NOS INTERESA OBTENER DE LOS COMPETIDORES?</a:t>
            </a:r>
            <a:endParaRPr lang="es-ES" sz="1600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71D3D8D-4E49-0649-A324-312B5ED506DB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LA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9564649-D32B-C84F-8BEA-DC85D88ECDE6}"/>
              </a:ext>
            </a:extLst>
          </p:cNvPr>
          <p:cNvSpPr/>
          <p:nvPr/>
        </p:nvSpPr>
        <p:spPr>
          <a:xfrm>
            <a:off x="787629" y="1397644"/>
            <a:ext cx="75518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OBJETIVOS Y ESTRATEGIAS: </a:t>
            </a:r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Permite identificar a que esa empresa le está dando más importancia, si será la utilidad o rentabilidad, la participación de mercado, el crecimiento, el liderazgo tecnológico o de servicio, etc. El conocer sus objetivos, nos permite predecir las acciones que realizarán y prepararnos para ello.</a:t>
            </a:r>
            <a:endParaRPr lang="es-ES" sz="1400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54130C0-4949-7241-90E4-A8B0F4BCF431}"/>
              </a:ext>
            </a:extLst>
          </p:cNvPr>
          <p:cNvCxnSpPr/>
          <p:nvPr/>
        </p:nvCxnSpPr>
        <p:spPr>
          <a:xfrm>
            <a:off x="573229" y="1600514"/>
            <a:ext cx="0" cy="839469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4C7A9E54-7398-8A4D-81B6-C45ED92DBEAA}"/>
              </a:ext>
            </a:extLst>
          </p:cNvPr>
          <p:cNvSpPr/>
          <p:nvPr/>
        </p:nvSpPr>
        <p:spPr>
          <a:xfrm>
            <a:off x="787630" y="2465243"/>
            <a:ext cx="742926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FORTALEZAS Y DEBILIDADES: </a:t>
            </a:r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Nos permitirá responder mejor a sus ataques o si decidimos atacar, nos permite planear una estrategia que golpee mucho más.</a:t>
            </a:r>
            <a:endParaRPr lang="es-ES" sz="1400" dirty="0">
              <a:solidFill>
                <a:schemeClr val="tx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21A673B-9CE0-5947-BB8F-42C35DF1A1F4}"/>
              </a:ext>
            </a:extLst>
          </p:cNvPr>
          <p:cNvSpPr/>
          <p:nvPr/>
        </p:nvSpPr>
        <p:spPr>
          <a:xfrm>
            <a:off x="787630" y="3424356"/>
            <a:ext cx="742926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CON QUÉ COMPETIDORES VAMOS A INTERACTUAR: </a:t>
            </a:r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Nos permite identificar con qué tipo de competidores vamos a interactuar y por ende adecuar nuestra estrategia de marketing. </a:t>
            </a:r>
            <a:endParaRPr lang="es-ES" sz="1400" dirty="0">
              <a:solidFill>
                <a:schemeClr val="tx1"/>
              </a:solidFill>
            </a:endParaRPr>
          </a:p>
        </p:txBody>
      </p:sp>
      <p:sp>
        <p:nvSpPr>
          <p:cNvPr id="11" name="Más 10">
            <a:extLst>
              <a:ext uri="{FF2B5EF4-FFF2-40B4-BE49-F238E27FC236}">
                <a16:creationId xmlns:a16="http://schemas.microsoft.com/office/drawing/2014/main" id="{4967AB7E-7C8E-6241-B9FD-588D35114575}"/>
              </a:ext>
            </a:extLst>
          </p:cNvPr>
          <p:cNvSpPr/>
          <p:nvPr/>
        </p:nvSpPr>
        <p:spPr>
          <a:xfrm>
            <a:off x="496887" y="1407416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69D83CAD-0D8C-0146-961A-BA2C02DBBF89}"/>
              </a:ext>
            </a:extLst>
          </p:cNvPr>
          <p:cNvCxnSpPr/>
          <p:nvPr/>
        </p:nvCxnSpPr>
        <p:spPr>
          <a:xfrm>
            <a:off x="573229" y="2658880"/>
            <a:ext cx="0" cy="750320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ás 12">
            <a:extLst>
              <a:ext uri="{FF2B5EF4-FFF2-40B4-BE49-F238E27FC236}">
                <a16:creationId xmlns:a16="http://schemas.microsoft.com/office/drawing/2014/main" id="{5FD99BD3-B10A-DF4B-BD42-A5B753C3EDFA}"/>
              </a:ext>
            </a:extLst>
          </p:cNvPr>
          <p:cNvSpPr/>
          <p:nvPr/>
        </p:nvSpPr>
        <p:spPr>
          <a:xfrm>
            <a:off x="496887" y="2476131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4" name="Más 13">
            <a:extLst>
              <a:ext uri="{FF2B5EF4-FFF2-40B4-BE49-F238E27FC236}">
                <a16:creationId xmlns:a16="http://schemas.microsoft.com/office/drawing/2014/main" id="{665CC070-A3E5-224B-98DD-4B99B7E7EDCB}"/>
              </a:ext>
            </a:extLst>
          </p:cNvPr>
          <p:cNvSpPr/>
          <p:nvPr/>
        </p:nvSpPr>
        <p:spPr>
          <a:xfrm>
            <a:off x="496887" y="3424356"/>
            <a:ext cx="152683" cy="152683"/>
          </a:xfrm>
          <a:prstGeom prst="mathPlus">
            <a:avLst>
              <a:gd name="adj1" fmla="val 152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5" name="Google Shape;325;p33"/>
          <p:cNvGraphicFramePr/>
          <p:nvPr>
            <p:extLst>
              <p:ext uri="{D42A27DB-BD31-4B8C-83A1-F6EECF244321}">
                <p14:modId xmlns:p14="http://schemas.microsoft.com/office/powerpoint/2010/main" val="2800563660"/>
              </p:ext>
            </p:extLst>
          </p:nvPr>
        </p:nvGraphicFramePr>
        <p:xfrm>
          <a:off x="814875" y="860068"/>
          <a:ext cx="7514250" cy="4373920"/>
        </p:xfrm>
        <a:graphic>
          <a:graphicData uri="http://schemas.openxmlformats.org/drawingml/2006/table">
            <a:tbl>
              <a:tblPr firstRow="1" bandRow="1">
                <a:noFill/>
                <a:tableStyleId>{ABF39110-3654-48A2-AF32-E96C0F23257E}</a:tableStyleId>
              </a:tblPr>
              <a:tblGrid>
                <a:gridCol w="150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19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623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/>
                        <a:t>Objetivos</a:t>
                      </a:r>
                      <a:endParaRPr sz="12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"Para el año 2036, nuestro objetivo es haber servido a 2 mil millones de consumidores globales, empoderar a 10 millones de empresas rentables y crear 100 millones de empleos" (</a:t>
                      </a:r>
                      <a:r>
                        <a:rPr lang="es-ES" sz="900" dirty="0" err="1"/>
                        <a:t>Alibaba</a:t>
                      </a:r>
                      <a:r>
                        <a:rPr lang="es-ES" sz="900" dirty="0"/>
                        <a:t>, 2020)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Satisfacer y atraer clientes.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Aumentar su participación de mercado y sus ingresos; introducir otros servicios de marketing y promoción</a:t>
                      </a:r>
                      <a:endParaRPr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Aumentar las ventas a los consumidores estadounidenses que compran en línea.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Mejorar los rendimientos de su alcance comercial internacional.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Reducir sus gastos.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Aumentar sus ventas y el precio de sus acciones para mantenerse competitivos en el mercado.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907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/>
                        <a:t>Estrategias</a:t>
                      </a:r>
                      <a:endParaRPr sz="12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F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dirty="0"/>
                        <a:t>Liderazgo en costos:</a:t>
                      </a:r>
                      <a:endParaRPr b="1" i="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uso de tecnología, no tiene inventarios ni tiendas físicas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F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dirty="0"/>
                        <a:t>Liderazgo en costos: </a:t>
                      </a:r>
                      <a:r>
                        <a:rPr lang="es-ES" sz="900" dirty="0"/>
                        <a:t>combinación de economías de escala, innovación de procesos comerciales y diversificación comercial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F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dirty="0"/>
                        <a:t>Liderazgo en costos: </a:t>
                      </a:r>
                      <a:r>
                        <a:rPr lang="es-ES" sz="900" dirty="0"/>
                        <a:t>automatización y tecnología, y gastos mínimos en recursos humanos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F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dirty="0"/>
                        <a:t>Diferenciación:</a:t>
                      </a:r>
                      <a:endParaRPr b="1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dirty="0"/>
                        <a:t>enfoque en ofrecer estilo, servicio excepcional de atención al cliente a través de productos de moda.</a:t>
                      </a:r>
                      <a:endParaRPr sz="9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2069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/>
                        <a:t>Recursos y capacidades</a:t>
                      </a:r>
                      <a:endParaRPr sz="12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Fortalezas: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Líder de comercio electrónico </a:t>
                      </a:r>
                      <a:br>
                        <a:rPr lang="es-ES" sz="800" dirty="0"/>
                      </a:br>
                      <a:r>
                        <a:rPr lang="es-ES" sz="800" dirty="0"/>
                        <a:t>y nube en China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Compañías relacionadas que contribuyen a la economía digital de los negocios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Asociaciones estratégicas para crear propuestas de valor a nivel mundial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Debilidades: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Presencia limitada en el extranjero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Disminución de los márgenes de EBITDA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Alta dependencia del </a:t>
                      </a:r>
                      <a:br>
                        <a:rPr lang="es-ES" sz="800" dirty="0"/>
                      </a:br>
                      <a:r>
                        <a:rPr lang="es-ES" sz="800" dirty="0"/>
                        <a:t>mercado chino</a:t>
                      </a:r>
                      <a:endParaRPr sz="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Fortalezas: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Marca fuerte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Orientación al cliente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Diferenciación e innovación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Debilidades: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Modelo de negocio imitable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Penetración limitada en los mercados en desarrollo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Presencia física limitada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Bajos márgenes de rentabilidad</a:t>
                      </a:r>
                      <a:endParaRPr sz="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Fortalezas: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Marca reconocida como el minorista más grande del mundo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Amplia gama de productos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Alta eficiencia de la cadena de suministro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Debilidades: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Condiciones laborales y alta rotación de empleados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Limitada diferenciación en la experiencia del servicio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Calidad inferior de sus productos</a:t>
                      </a:r>
                      <a:endParaRPr sz="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Fortalezas: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Red de distribución en todo EE.UU.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Automatización y bajos costos de producción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Sólida situación financiera debido a sus ingresos y participación en la NYSE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dirty="0"/>
                        <a:t>Debilidades: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Presencia limitada sólo a EE.UU.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Inversión insuficiente en I&amp;D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/>
                        <a:t>Disminución de sus márgenes de rentabilidad</a:t>
                      </a:r>
                      <a:endParaRPr sz="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2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26" name="Google Shape;326;p33"/>
          <p:cNvPicPr preferRelativeResize="0"/>
          <p:nvPr/>
        </p:nvPicPr>
        <p:blipFill rotWithShape="1">
          <a:blip r:embed="rId3">
            <a:alphaModFix/>
          </a:blip>
          <a:srcRect t="31099" b="20433"/>
          <a:stretch/>
        </p:blipFill>
        <p:spPr>
          <a:xfrm>
            <a:off x="4148812" y="922288"/>
            <a:ext cx="882553" cy="237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84910" y="922288"/>
            <a:ext cx="903017" cy="237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382" y="923527"/>
            <a:ext cx="646618" cy="24787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329" name="Google Shape;329;p33"/>
          <p:cNvPicPr preferRelativeResize="0"/>
          <p:nvPr/>
        </p:nvPicPr>
        <p:blipFill rotWithShape="1">
          <a:blip r:embed="rId6">
            <a:alphaModFix/>
          </a:blip>
          <a:srcRect l="576" t="28965" r="-575" b="26990"/>
          <a:stretch/>
        </p:blipFill>
        <p:spPr>
          <a:xfrm>
            <a:off x="2601067" y="921694"/>
            <a:ext cx="959182" cy="237636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2087BD3B-E239-3642-8ECF-3C22F024DA88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LA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4"/>
          <p:cNvSpPr txBox="1"/>
          <p:nvPr/>
        </p:nvSpPr>
        <p:spPr>
          <a:xfrm>
            <a:off x="503238" y="912813"/>
            <a:ext cx="7836314" cy="4108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¿CÓMO ANALIZO A MI COMPETENCIA?</a:t>
            </a:r>
            <a:endParaRPr lang="es-ES" dirty="0"/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Observando.</a:t>
            </a:r>
            <a:endParaRPr dirty="0"/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¿QUÉ DEBO OBSERVAR O ANALIZAR?</a:t>
            </a:r>
            <a:endParaRPr lang="es-ES"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Productos o Servicios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Estrategias de Ventas y Marketing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Volumen de ventas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Precios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Recursos y cantidad de Empleados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Posicionamiento en el mercado</a:t>
            </a:r>
            <a:endParaRPr dirty="0"/>
          </a:p>
          <a:p>
            <a:pPr marL="177800" marR="0" lvl="0" indent="-166688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Cuentas anuales</a:t>
            </a:r>
            <a:endParaRPr dirty="0"/>
          </a:p>
          <a:p>
            <a:pPr marL="297475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b="1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¿CÓMO HACERLO?</a:t>
            </a:r>
            <a:endParaRPr lang="es-ES" dirty="0"/>
          </a:p>
          <a:p>
            <a:pPr marL="182563" marR="0" lvl="0" indent="-182563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Empieza por internet, En la web de la empresa puedes encontrar precios, tarifas, puntos de ventas, servicios y productos. Varias colocan su informe anual, ahí encontrarás datos de ventas y facturación, así como su crecimiento con respecto a años anteriores.</a:t>
            </a:r>
            <a:endParaRPr dirty="0"/>
          </a:p>
          <a:p>
            <a:pPr marL="182563" marR="0" lvl="0" indent="-182563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Investiga en otras páginas web, en foros y redes sociales. </a:t>
            </a:r>
            <a:endParaRPr dirty="0"/>
          </a:p>
          <a:p>
            <a:pPr marL="182563" marR="0" lvl="0" indent="-182563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Prensa (tanto online como impresa) y las publicaciones especializadas.</a:t>
            </a:r>
            <a:endParaRPr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6C2D8FB-C56F-2B4B-AF23-C767D71664EC}"/>
              </a:ext>
            </a:extLst>
          </p:cNvPr>
          <p:cNvSpPr/>
          <p:nvPr/>
        </p:nvSpPr>
        <p:spPr>
          <a:xfrm>
            <a:off x="503237" y="376232"/>
            <a:ext cx="388937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ANÁLISIS DE LA COMPETENCIA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9C6E56A-042E-BA4C-BB1E-D9315CA960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03" t="16388"/>
          <a:stretch/>
        </p:blipFill>
        <p:spPr>
          <a:xfrm>
            <a:off x="4572000" y="912812"/>
            <a:ext cx="4115594" cy="27376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9BEE236-1B13-C445-967D-852F62628D6E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03A6FB21-166D-0F49-B197-6EB9876F8C7B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319CE548-DCF2-7F40-A775-77190F29F5F7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69C00956-840F-B741-9B4E-8993DB8C8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60322FE0-57D6-6748-A0DF-F703A7427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150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30E20C3-20F8-8F44-B370-375EE5C15B3F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BE915470-51A3-2742-B39C-2DF178373CB7}"/>
              </a:ext>
            </a:extLst>
          </p:cNvPr>
          <p:cNvSpPr txBox="1"/>
          <p:nvPr/>
        </p:nvSpPr>
        <p:spPr>
          <a:xfrm>
            <a:off x="1279545" y="912813"/>
            <a:ext cx="5705454" cy="3231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>
              <a:buSzPts val="17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Los “</a:t>
            </a:r>
            <a:r>
              <a:rPr lang="es-ES" dirty="0" err="1">
                <a:latin typeface="Calibri" charset="0"/>
                <a:cs typeface="Calibri" charset="0"/>
                <a:sym typeface="Calibri"/>
              </a:rPr>
              <a:t>Stakeholders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” son las partes interesadas en el negocio, tales como los clientes, los competidores, los accionistas, los empleados, el gobierno, y la sociedad en general.</a:t>
            </a:r>
            <a:endParaRPr lang="es-ES" dirty="0">
              <a:latin typeface="Calibri" charset="0"/>
              <a:cs typeface="Calibri" charset="0"/>
            </a:endParaRPr>
          </a:p>
          <a:p>
            <a:pPr marL="107950" lvl="0">
              <a:buSzPts val="17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 lvl="0">
              <a:buSzPts val="17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El análisis de </a:t>
            </a:r>
            <a:r>
              <a:rPr lang="es-ES" dirty="0" err="1">
                <a:latin typeface="Calibri" charset="0"/>
                <a:cs typeface="Calibri" charset="0"/>
                <a:sym typeface="Calibri"/>
              </a:rPr>
              <a:t>Stakeholders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 se hace a través de entrevistas a profundidad para validar el problema que queremos solucionar y generar nuestras primeras propuestas de negocio innovadoras.</a:t>
            </a:r>
            <a:endParaRPr lang="es-ES" dirty="0">
              <a:latin typeface="Calibri" charset="0"/>
              <a:cs typeface="Calibri" charset="0"/>
            </a:endParaRPr>
          </a:p>
          <a:p>
            <a:pPr marL="107950" lvl="0">
              <a:buSzPts val="17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 lvl="0">
              <a:buSzPts val="17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Los clientes son quienes consumen nuestros productos, por lo que es muy importante conocer sus problemas y adecuar nuestras propuestas de solución.</a:t>
            </a:r>
            <a:endParaRPr lang="es-ES" dirty="0">
              <a:latin typeface="Calibri" charset="0"/>
              <a:cs typeface="Calibri" charset="0"/>
            </a:endParaRPr>
          </a:p>
          <a:p>
            <a:pPr marL="107950" lvl="0">
              <a:buSzPts val="17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 lvl="0">
              <a:buSzPts val="17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Los competidores son las empresas o emprendimientos que actualmente solucionan esos problemas, por lo que es importante identificarlos, así como conocer sus propuestas de valor, estrategias y principales fortalezas y debilidades para definir la mejor manera de competir con ellos.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1104704-4161-1B4B-BBA1-23C3BC90D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49B9D3C-29EA-2845-AC4A-AF80A4773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1814622"/>
            <a:ext cx="114138" cy="11754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0C83249-C1C6-8643-80E2-12BA09FDFFE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7354700C-C9D5-2D45-879B-257421E43285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2BBBA27-58BD-874F-BC95-D12C8C447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2669755"/>
            <a:ext cx="114138" cy="11754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AE52435-2A6E-7949-9A33-DB3633735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3298244"/>
            <a:ext cx="114138" cy="1175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52C8657-1CC0-7841-B4EF-429ECA8AF5EF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CE0A747-AE9A-5A48-8E3E-5EF87A4C3061}"/>
              </a:ext>
            </a:extLst>
          </p:cNvPr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BIBLIOGRAFÍA</a:t>
            </a:r>
            <a:br>
              <a:rPr lang="es-ES_tradnl" sz="36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MÁS REFERENCIAS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672A540-6624-C443-BD30-A0A7FA142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1F888C-4E24-4846-B144-610D3FE0D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970"/>
            <a:ext cx="2072061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652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412CCBB-81C1-8B45-A1C5-A49E2773DB2D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102106AE-D1BE-D64F-9D62-76D9BD3BF56D}"/>
              </a:ext>
            </a:extLst>
          </p:cNvPr>
          <p:cNvSpPr txBox="1"/>
          <p:nvPr/>
        </p:nvSpPr>
        <p:spPr>
          <a:xfrm>
            <a:off x="1279009" y="917823"/>
            <a:ext cx="4774320" cy="43088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buSzPts val="16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Arias, F. (2023). Estudio revela cuáles son los hábitos de consumo de los peruanos para mantenerse informados. </a:t>
            </a:r>
            <a:r>
              <a:rPr lang="es-ES" dirty="0" err="1">
                <a:latin typeface="Calibri" charset="0"/>
                <a:cs typeface="Calibri" charset="0"/>
                <a:sym typeface="Calibri"/>
              </a:rPr>
              <a:t>Infobae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. https://www.infobae.com/peru/2023/09/15/estudio-revela-cuales-son-los-habitos-de-consumo-de-los-peruanos-para-mantenerse-informados/</a:t>
            </a:r>
          </a:p>
          <a:p>
            <a:pPr>
              <a:buSzPts val="16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>
              <a:buSzPts val="1600"/>
            </a:pPr>
            <a:r>
              <a:rPr lang="es-ES" dirty="0" err="1">
                <a:latin typeface="Calibri" charset="0"/>
                <a:cs typeface="Calibri" charset="0"/>
                <a:sym typeface="Calibri"/>
              </a:rPr>
              <a:t>Kotler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 Capitulo 18. (2020). [Video]. Obtenido de  https://www.youtube.com/watch?v=UkB3tP9rfPg&amp;ab_channel=ANUORAGUILAR</a:t>
            </a:r>
          </a:p>
          <a:p>
            <a:pPr>
              <a:buSzPts val="16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>
              <a:buSzPts val="16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Madison. (2018). ¿Como analizan las empresas los hábitos de consumo?. Recuperado de https://madisonmk.com/como-analizan-las-empresas-los-habitos-de-consumo-aprende-como-hacerlo/</a:t>
            </a:r>
          </a:p>
          <a:p>
            <a:pPr>
              <a:buSzPts val="16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>
              <a:buSzPts val="16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Revista Economía. (2024). Hábitos de consumo: 52% de peruanos priorizará gastos en experiencias frente a adquisiciones. https://www.revistaeconomia.com/habitos-de-consumo-52-de-peruanos-priorizara-gasto-en-experiencias-frente-a-adquisiciones/#google_vignette</a:t>
            </a:r>
            <a:endParaRPr lang="es-ES" dirty="0">
              <a:latin typeface="Calibri" charset="0"/>
              <a:cs typeface="Calibri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A8F2A75-5B27-0743-A295-3A42F1872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959114"/>
            <a:ext cx="103867" cy="1069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2CF8576-18D7-D144-9418-D5EEC01F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2238186"/>
            <a:ext cx="103867" cy="10696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44805E2-A59B-084C-9CA6-9F7D9844E6D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036889"/>
            <a:ext cx="1690688" cy="2197100"/>
          </a:xfrm>
          <a:prstGeom prst="rect">
            <a:avLst/>
          </a:prstGeom>
        </p:spPr>
      </p:pic>
      <p:sp>
        <p:nvSpPr>
          <p:cNvPr id="10" name="Rectangle 5">
            <a:extLst>
              <a:ext uri="{FF2B5EF4-FFF2-40B4-BE49-F238E27FC236}">
                <a16:creationId xmlns:a16="http://schemas.microsoft.com/office/drawing/2014/main" id="{15DFD7D7-0838-A742-BB04-815754E57457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BIBLIOGRAFÍA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94A2BD4-0539-5044-8BCC-FAB6A32C5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3093319"/>
            <a:ext cx="103867" cy="10696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7DA92FC-0477-D148-80C6-5AC3799FC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4" y="4177052"/>
            <a:ext cx="103867" cy="106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011B870-C5F7-6B4F-8996-54618A99FF34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D2A5C80-6C12-5642-8165-8A6E22280226}"/>
              </a:ext>
            </a:extLst>
          </p:cNvPr>
          <p:cNvSpPr txBox="1"/>
          <p:nvPr/>
        </p:nvSpPr>
        <p:spPr>
          <a:xfrm>
            <a:off x="1008063" y="3169972"/>
            <a:ext cx="599355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4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IDENTIFICACIÓN DE PROBLEMAS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</a:rPr>
              <a:t>O NECESIDADES INSATISFECHAS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DEL MERCADO ACTUAL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5890857-F718-8948-B93C-2E44ECC35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48124D7-A095-314F-9864-21DA81BE234A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60F6767B-AD2E-BE41-98DA-E39F7303A3CB}"/>
              </a:ext>
            </a:extLst>
          </p:cNvPr>
          <p:cNvSpPr txBox="1"/>
          <p:nvPr/>
        </p:nvSpPr>
        <p:spPr>
          <a:xfrm>
            <a:off x="1279009" y="917823"/>
            <a:ext cx="4774320" cy="17235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buSzPts val="1600"/>
            </a:pPr>
            <a:r>
              <a:rPr lang="es-ES" dirty="0" err="1">
                <a:latin typeface="Calibri" charset="0"/>
                <a:cs typeface="Calibri" charset="0"/>
                <a:sym typeface="Calibri"/>
              </a:rPr>
              <a:t>Rodrigues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, N. (2024). </a:t>
            </a:r>
            <a:r>
              <a:rPr lang="es-ES" dirty="0" err="1">
                <a:latin typeface="Calibri" charset="0"/>
                <a:cs typeface="Calibri" charset="0"/>
                <a:sym typeface="Calibri"/>
              </a:rPr>
              <a:t>Stakeholders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: qué son y cuál es su impacto en las empresas. </a:t>
            </a:r>
            <a:r>
              <a:rPr lang="es-ES" dirty="0" err="1">
                <a:latin typeface="Calibri" charset="0"/>
                <a:cs typeface="Calibri" charset="0"/>
                <a:sym typeface="Calibri"/>
              </a:rPr>
              <a:t>HubSpot</a:t>
            </a:r>
            <a:r>
              <a:rPr lang="es-ES" dirty="0">
                <a:latin typeface="Calibri" charset="0"/>
                <a:cs typeface="Calibri" charset="0"/>
                <a:sym typeface="Calibri"/>
              </a:rPr>
              <a:t>, Inc. https://blog.hubspot.es/sales/que-es-stakeholder</a:t>
            </a:r>
          </a:p>
          <a:p>
            <a:pPr>
              <a:buSzPts val="1600"/>
            </a:pPr>
            <a:endParaRPr lang="es-ES" dirty="0">
              <a:latin typeface="Calibri" charset="0"/>
              <a:cs typeface="Calibri" charset="0"/>
              <a:sym typeface="Calibri"/>
            </a:endParaRPr>
          </a:p>
          <a:p>
            <a:pPr>
              <a:buSzPts val="1600"/>
            </a:pPr>
            <a:r>
              <a:rPr lang="es-ES" dirty="0">
                <a:latin typeface="Calibri" charset="0"/>
                <a:cs typeface="Calibri" charset="0"/>
                <a:sym typeface="Calibri"/>
              </a:rPr>
              <a:t>Rojas, A. (2024). Comportamiento del consumidor peruano: 71% pagaría lo que fuera por su salud. Mercado Negro. https://www.mercadonegro.pe/actualidad/comportamiento-del-consumidor-peruano-71-pagaria-lo-que-fuera-por-su-salud/</a:t>
            </a:r>
            <a:endParaRPr lang="es-ES" dirty="0">
              <a:latin typeface="Calibri" charset="0"/>
              <a:cs typeface="Calibri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95D944-23A3-2742-8C0E-04DA87887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959114"/>
            <a:ext cx="103867" cy="10696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6704D8A-CFD5-2A4F-A879-56F7CADCC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1813350"/>
            <a:ext cx="103867" cy="10696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CDBA281-5716-2A4B-8860-82677F0B27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036889"/>
            <a:ext cx="1690688" cy="2197100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AB627785-5029-2741-A3D8-194B72C81181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BIBLIOGRAFÍA</a:t>
            </a:r>
          </a:p>
        </p:txBody>
      </p:sp>
    </p:spTree>
    <p:extLst>
      <p:ext uri="{BB962C8B-B14F-4D97-AF65-F5344CB8AC3E}">
        <p14:creationId xmlns:p14="http://schemas.microsoft.com/office/powerpoint/2010/main" val="3558816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7C284C2-C408-144E-B2E4-65B8BA1AFB75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FF1AB9-A47D-7247-BF26-B1E89A4B3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48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/>
          <p:nvPr/>
        </p:nvSpPr>
        <p:spPr>
          <a:xfrm>
            <a:off x="511341" y="912813"/>
            <a:ext cx="8164347" cy="1785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1600" b="1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CONCEPTO</a:t>
            </a:r>
            <a:endParaRPr dirty="0"/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Un problema es una situación o dificultad que una persona busca solucionar para satisfacer sus necesidades. Identificar problemas o necesidades insatisfechas en el mercado actual es un paso crucial para el éxito de una </a:t>
            </a:r>
            <a:r>
              <a:rPr lang="es-ES" sz="15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startup</a:t>
            </a:r>
            <a:r>
              <a:rPr lang="es-ES" sz="15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5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725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Pasos para la identificación de problemas o necesidades insatisfechas:</a:t>
            </a:r>
            <a:endParaRPr sz="1500" dirty="0">
              <a:solidFill>
                <a:schemeClr val="tx1"/>
              </a:solidFill>
            </a:endParaRPr>
          </a:p>
          <a:p>
            <a:pPr marL="1172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9C2B51-9482-C041-8D67-7E51C895D6A3}"/>
              </a:ext>
            </a:extLst>
          </p:cNvPr>
          <p:cNvSpPr/>
          <p:nvPr/>
        </p:nvSpPr>
        <p:spPr>
          <a:xfrm>
            <a:off x="503237" y="376232"/>
            <a:ext cx="624115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IDENTIFICACIÓN DE PROBLEMAS O NECESIDADES INSATISFECHAS DEL MERCADO ACTUAL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00A7544-E900-B54F-B30F-3B6ED33ED94F}"/>
              </a:ext>
            </a:extLst>
          </p:cNvPr>
          <p:cNvSpPr/>
          <p:nvPr/>
        </p:nvSpPr>
        <p:spPr>
          <a:xfrm>
            <a:off x="1307802" y="2536459"/>
            <a:ext cx="418661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00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Identificar las características de un grupo de personas a las que nos vamos a dirigir: rasgos demográficos, geográficos, estilos de vida, intereses, deseos, etc.</a:t>
            </a:r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9940C9F-9926-C340-A1A1-008F277EC6AC}"/>
              </a:ext>
            </a:extLst>
          </p:cNvPr>
          <p:cNvSpPr/>
          <p:nvPr/>
        </p:nvSpPr>
        <p:spPr>
          <a:xfrm>
            <a:off x="503237" y="2438413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01</a:t>
            </a:r>
            <a:endParaRPr lang="es-PE" sz="2800" b="1" dirty="0">
              <a:solidFill>
                <a:srgbClr val="EE4639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841F61A-3306-1E46-BFAD-0CAD36AF5696}"/>
              </a:ext>
            </a:extLst>
          </p:cNvPr>
          <p:cNvCxnSpPr>
            <a:cxnSpLocks/>
          </p:cNvCxnSpPr>
          <p:nvPr/>
        </p:nvCxnSpPr>
        <p:spPr>
          <a:xfrm>
            <a:off x="1093401" y="2660206"/>
            <a:ext cx="1" cy="1459074"/>
          </a:xfrm>
          <a:prstGeom prst="line">
            <a:avLst/>
          </a:prstGeom>
          <a:ln w="12700">
            <a:solidFill>
              <a:srgbClr val="EE46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141B1A7E-9F05-9243-B9AD-7AD2FA36777F}"/>
              </a:ext>
            </a:extLst>
          </p:cNvPr>
          <p:cNvSpPr/>
          <p:nvPr/>
        </p:nvSpPr>
        <p:spPr>
          <a:xfrm>
            <a:off x="503237" y="3278079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02</a:t>
            </a:r>
            <a:endParaRPr lang="es-PE" sz="2800" b="1" dirty="0">
              <a:solidFill>
                <a:srgbClr val="EE4639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2994672-8A9E-FC40-B4C8-E28876BCA441}"/>
              </a:ext>
            </a:extLst>
          </p:cNvPr>
          <p:cNvSpPr/>
          <p:nvPr/>
        </p:nvSpPr>
        <p:spPr>
          <a:xfrm>
            <a:off x="503237" y="3952431"/>
            <a:ext cx="4008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" sz="2800" b="1" dirty="0">
                <a:solidFill>
                  <a:srgbClr val="EE4639"/>
                </a:solidFill>
                <a:latin typeface="Calibri" charset="0"/>
                <a:ea typeface="Calibri" charset="0"/>
                <a:cs typeface="Calibri" charset="0"/>
              </a:rPr>
              <a:t>03</a:t>
            </a:r>
            <a:endParaRPr lang="es-PE" sz="2800" b="1" dirty="0">
              <a:solidFill>
                <a:srgbClr val="EE4639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FD2EBA5-FEF8-F743-ADF9-FAE8C5F5B835}"/>
              </a:ext>
            </a:extLst>
          </p:cNvPr>
          <p:cNvSpPr/>
          <p:nvPr/>
        </p:nvSpPr>
        <p:spPr>
          <a:xfrm>
            <a:off x="1307803" y="3382182"/>
            <a:ext cx="3975992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00"/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Plantear una hipótesis sobre el (los) problema(s) que creemos que puedan tener este grupo de personas.</a:t>
            </a:r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E35EC0A-E9AB-1948-99EC-28CED2360235}"/>
              </a:ext>
            </a:extLst>
          </p:cNvPr>
          <p:cNvSpPr/>
          <p:nvPr/>
        </p:nvSpPr>
        <p:spPr>
          <a:xfrm>
            <a:off x="1307803" y="4079861"/>
            <a:ext cx="3975992" cy="7755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defTabSz="977900">
              <a:lnSpc>
                <a:spcPct val="90000"/>
              </a:lnSpc>
              <a:spcAft>
                <a:spcPct val="35000"/>
              </a:spcAft>
            </a:pPr>
            <a:r>
              <a:rPr lang="es-ES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Tenemos que “salir a la calle” y hablar con estas personas para comprobar si nuestra hipótesis es verdadera y profundizar sobre sus problemas (validación del problema).</a:t>
            </a:r>
            <a:endParaRPr lang="es-PE" sz="1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4" name="Agrupar 16">
            <a:extLst>
              <a:ext uri="{FF2B5EF4-FFF2-40B4-BE49-F238E27FC236}">
                <a16:creationId xmlns:a16="http://schemas.microsoft.com/office/drawing/2014/main" id="{59F1D308-5F10-AB44-A177-8DF73C13A43D}"/>
              </a:ext>
            </a:extLst>
          </p:cNvPr>
          <p:cNvGrpSpPr/>
          <p:nvPr/>
        </p:nvGrpSpPr>
        <p:grpSpPr>
          <a:xfrm>
            <a:off x="1023005" y="3423393"/>
            <a:ext cx="140792" cy="140258"/>
            <a:chOff x="3427964" y="2244682"/>
            <a:chExt cx="225891" cy="225034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AA807DB1-C127-FB4F-B094-457B98B6FF65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EE46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80EFFDFF-C4A8-0543-9E52-CF670D44ED04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EE463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17" name="Agrupar 26">
            <a:extLst>
              <a:ext uri="{FF2B5EF4-FFF2-40B4-BE49-F238E27FC236}">
                <a16:creationId xmlns:a16="http://schemas.microsoft.com/office/drawing/2014/main" id="{211D6AAF-06B0-CF4E-9A78-AAB863DAA674}"/>
              </a:ext>
            </a:extLst>
          </p:cNvPr>
          <p:cNvGrpSpPr/>
          <p:nvPr/>
        </p:nvGrpSpPr>
        <p:grpSpPr>
          <a:xfrm>
            <a:off x="1023005" y="4119280"/>
            <a:ext cx="140792" cy="140258"/>
            <a:chOff x="3427964" y="2244682"/>
            <a:chExt cx="225891" cy="225034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06F7D45E-BA5E-7D4E-834E-20D9CC22EBA4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EE46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094D0020-DE3E-0A45-8869-9FD748FEE4AC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EE463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0" name="Agrupar 29">
            <a:extLst>
              <a:ext uri="{FF2B5EF4-FFF2-40B4-BE49-F238E27FC236}">
                <a16:creationId xmlns:a16="http://schemas.microsoft.com/office/drawing/2014/main" id="{A66EE93B-80AC-E147-9F98-37FDA9F10A51}"/>
              </a:ext>
            </a:extLst>
          </p:cNvPr>
          <p:cNvGrpSpPr/>
          <p:nvPr/>
        </p:nvGrpSpPr>
        <p:grpSpPr>
          <a:xfrm>
            <a:off x="1023005" y="2600745"/>
            <a:ext cx="140792" cy="140258"/>
            <a:chOff x="3427964" y="2244682"/>
            <a:chExt cx="225891" cy="225034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4DEEFF1F-1517-8C42-90AE-EB7FA5E235E9}"/>
                </a:ext>
              </a:extLst>
            </p:cNvPr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EE46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D93A11C4-634F-F342-9BE1-C066EF31E583}"/>
                </a:ext>
              </a:extLst>
            </p:cNvPr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EE463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dirty="0">
                <a:latin typeface="Calibri" panose="020F0502020204030204" pitchFamily="34" charset="0"/>
              </a:endParaRPr>
            </a:p>
          </p:txBody>
        </p:sp>
      </p:grpSp>
      <p:pic>
        <p:nvPicPr>
          <p:cNvPr id="24" name="Imagen 23">
            <a:extLst>
              <a:ext uri="{FF2B5EF4-FFF2-40B4-BE49-F238E27FC236}">
                <a16:creationId xmlns:a16="http://schemas.microsoft.com/office/drawing/2014/main" id="{8903F680-E4C1-1B45-AB4D-896307DE9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785" y="3017084"/>
            <a:ext cx="3277903" cy="2216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>
            <a:extLst>
              <a:ext uri="{FF2B5EF4-FFF2-40B4-BE49-F238E27FC236}">
                <a16:creationId xmlns:a16="http://schemas.microsoft.com/office/drawing/2014/main" id="{C075A142-6746-BC43-9A57-EE50F22D4AD6}"/>
              </a:ext>
            </a:extLst>
          </p:cNvPr>
          <p:cNvSpPr/>
          <p:nvPr/>
        </p:nvSpPr>
        <p:spPr>
          <a:xfrm>
            <a:off x="503237" y="376232"/>
            <a:ext cx="624115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IDENTIFICACIÓN DE PROBLEMAS O NECESIDADES INSATISFECHAS DEL MERCADO ACTUAL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38B979F-65B5-3444-A167-26C2E72D0255}"/>
              </a:ext>
            </a:extLst>
          </p:cNvPr>
          <p:cNvSpPr/>
          <p:nvPr/>
        </p:nvSpPr>
        <p:spPr>
          <a:xfrm>
            <a:off x="503238" y="916472"/>
            <a:ext cx="3889375" cy="39241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EE4639"/>
                </a:solidFill>
                <a:latin typeface="Graphik Bold" panose="020B0503030202060203" pitchFamily="34" charset="77"/>
                <a:cs typeface="Calibri" charset="0"/>
              </a:rPr>
              <a:t>+ 01.</a:t>
            </a:r>
            <a:b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IDENTIFICAR LAS CARACTERÍSTICAS DE UN GRUPO DE PERSONAS A LAS QUE NOS VAMOS A DIRIGIR: </a:t>
            </a:r>
            <a: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INVESTIGACIÓN DE MERCADO</a:t>
            </a:r>
            <a:endParaRPr lang="es-ES" sz="1600" b="1" dirty="0">
              <a:solidFill>
                <a:srgbClr val="EE4639"/>
              </a:solidFill>
              <a:latin typeface="Calibri" charset="0"/>
              <a:cs typeface="Calibri" charset="0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Análisis de Competencia: </a:t>
            </a: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Estudiar a los competidores directos e indirectos para entender sus fortalezas y debilidades. Esto puede revelar áreas donde el mercado está siendo mal atendido.</a:t>
            </a:r>
            <a:endParaRPr lang="es-ES" dirty="0"/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lang="es-ES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Encuestas y Entrevistas: </a:t>
            </a: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Recoger datos de los consumidores a través de encuestas, entrevistas y grupos focales. Esto ayuda a comprender las frustraciones y deseos del mercado objetivo.</a:t>
            </a:r>
            <a:endParaRPr lang="es-ES" dirty="0"/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lang="es-ES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1" indent="-174625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Char char="•"/>
            </a:pPr>
            <a:r>
              <a:rPr lang="es-ES" b="1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Estudios de Tendencias: </a:t>
            </a:r>
            <a:r>
              <a:rPr lang="es-ES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Analizar tendencias de la industria y del consumidor para identificar cambios en el comportamiento y necesidades emergentes.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0E3C08-D1C4-9D47-8321-5DC5C0BBC95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-2663"/>
          <a:stretch/>
        </p:blipFill>
        <p:spPr>
          <a:xfrm>
            <a:off x="4466102" y="1518699"/>
            <a:ext cx="4677898" cy="37152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>
            <a:extLst>
              <a:ext uri="{FF2B5EF4-FFF2-40B4-BE49-F238E27FC236}">
                <a16:creationId xmlns:a16="http://schemas.microsoft.com/office/drawing/2014/main" id="{C10C3C14-92D0-7F41-9B4F-75ECB3880BB3}"/>
              </a:ext>
            </a:extLst>
          </p:cNvPr>
          <p:cNvSpPr/>
          <p:nvPr/>
        </p:nvSpPr>
        <p:spPr>
          <a:xfrm>
            <a:off x="503237" y="376232"/>
            <a:ext cx="624115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IDENTIFICACIÓN DE PROBLEMAS O NECESIDADES INSATISFECHAS DEL MERCADO ACTUAL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143353B-EDCD-D245-B1A3-895A34691C13}"/>
              </a:ext>
            </a:extLst>
          </p:cNvPr>
          <p:cNvSpPr/>
          <p:nvPr/>
        </p:nvSpPr>
        <p:spPr>
          <a:xfrm>
            <a:off x="503238" y="916472"/>
            <a:ext cx="3889375" cy="35240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>
              <a:spcAft>
                <a:spcPts val="600"/>
              </a:spcAft>
            </a:pPr>
            <a:r>
              <a:rPr lang="es-ES" sz="2000" b="1" dirty="0">
                <a:solidFill>
                  <a:srgbClr val="EE4639"/>
                </a:solidFill>
                <a:latin typeface="Graphik Bold" panose="020B0503030202060203" pitchFamily="34" charset="77"/>
                <a:cs typeface="Calibri" charset="0"/>
              </a:rPr>
              <a:t>+ 02.</a:t>
            </a:r>
            <a:b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PLANTEAR UNA HIPÓTESIS SOBRE EL (LOS) PROBLEMA(S) QUE CREEMOS QUE PUEDAN TENER ESTE GRUPO DE PERSONAS: </a:t>
            </a:r>
            <a: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MAPEO DE LA EXPERIENCIA DEL CLIENTE</a:t>
            </a:r>
            <a:endParaRPr lang="es-ES" sz="1600" b="1" dirty="0">
              <a:solidFill>
                <a:srgbClr val="EE4639"/>
              </a:solidFill>
              <a:latin typeface="Calibri" charset="0"/>
              <a:cs typeface="Calibri" charset="0"/>
            </a:endParaRP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</a:t>
            </a:r>
            <a:r>
              <a:rPr lang="es-E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1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Journey</a:t>
            </a:r>
            <a:r>
              <a:rPr lang="es-E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1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Mapping</a:t>
            </a:r>
            <a: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Crear mapas de la experiencia del cliente para identificar puntos de dolor a lo largo del proceso de compra y uso del producto. Esto ayuda a visualizar áreas donde los clientes no están satisfechos.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Puntos de Contacto</a:t>
            </a:r>
            <a: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Analizar todos los puntos de contacto entre el cliente y la empresa para identificar posibles mejoras en el servicio </a:t>
            </a:r>
            <a:b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producto.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E050FD6-79B9-0944-A99F-35FEC412F9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7" y="912812"/>
            <a:ext cx="4392613" cy="4321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>
            <a:extLst>
              <a:ext uri="{FF2B5EF4-FFF2-40B4-BE49-F238E27FC236}">
                <a16:creationId xmlns:a16="http://schemas.microsoft.com/office/drawing/2014/main" id="{B611D14C-ADAA-1E4D-9986-7EE58E04D3E5}"/>
              </a:ext>
            </a:extLst>
          </p:cNvPr>
          <p:cNvSpPr/>
          <p:nvPr/>
        </p:nvSpPr>
        <p:spPr>
          <a:xfrm>
            <a:off x="503237" y="376232"/>
            <a:ext cx="6241156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IDENTIFICACIÓN DE PROBLEMAS O NECESIDADES INSATISFECHAS DEL MERCADO ACTUAL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1CA9054-8DF0-0245-A207-16151FC6EEA5}"/>
              </a:ext>
            </a:extLst>
          </p:cNvPr>
          <p:cNvSpPr/>
          <p:nvPr/>
        </p:nvSpPr>
        <p:spPr>
          <a:xfrm>
            <a:off x="503238" y="916472"/>
            <a:ext cx="3889375" cy="3277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1725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b="1" dirty="0">
                <a:solidFill>
                  <a:srgbClr val="EE4639"/>
                </a:solidFill>
                <a:latin typeface="Graphik Bold" panose="020B0503030202060203" pitchFamily="34" charset="77"/>
                <a:cs typeface="Calibri" charset="0"/>
              </a:rPr>
              <a:t>+ 03.</a:t>
            </a:r>
            <a:b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</a:rPr>
            </a:br>
            <a:r>
              <a:rPr lang="es-ES" sz="1600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TENEMOS QUE “SALIR A LA CALLE” Y HABLAR CON ESTAS PERSONAS: </a:t>
            </a:r>
            <a:r>
              <a:rPr lang="es-ES" sz="1600" b="1" dirty="0">
                <a:solidFill>
                  <a:srgbClr val="EE4639"/>
                </a:solidFill>
                <a:latin typeface="Calibri" charset="0"/>
                <a:cs typeface="Calibri" charset="0"/>
                <a:sym typeface="Calibri"/>
              </a:rPr>
              <a:t>ESCUCHA ACTIVA Y MONITORIZACIÓN</a:t>
            </a:r>
            <a:endParaRPr lang="es-ES" sz="1600" b="1" dirty="0">
              <a:solidFill>
                <a:srgbClr val="EE4639"/>
              </a:solidFill>
              <a:latin typeface="Calibri" charset="0"/>
              <a:cs typeface="Calibri" charset="0"/>
            </a:endParaRP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Redes Sociales: </a:t>
            </a:r>
            <a: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Utilizar las redes sociales para escuchar conversaciones y quejas de los consumidores. Plataformas como Twitter, Facebook y foros especializados pueden ser valiosas fuentes de información.</a:t>
            </a:r>
            <a:endParaRPr lang="es-ES" dirty="0"/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s-E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563" marR="0" lvl="0" indent="-17462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Reseñas y Comentarios: </a:t>
            </a:r>
            <a:r>
              <a:rPr lang="es-E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Analizar las reseñas y comentarios en sitios web de productos y servicios similares. Las reseñas negativas, en particular, pueden señalar problemas recurrentes.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1787999-90B5-AB40-9E8C-B5079A5889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916473"/>
            <a:ext cx="4392612" cy="43175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44D745B-E698-064D-A311-00062DC72A7F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AAEDD4A-8136-D847-A3A2-E4BF2715502F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ANÁLISIS DE CONSUMIDORES: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HÁBITOS DE CONSUMO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174EE6C-265A-EB4C-BADC-69362D2C1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3640</Words>
  <Application>Microsoft Office PowerPoint</Application>
  <PresentationFormat>Presentación en pantalla (16:10)</PresentationFormat>
  <Paragraphs>399</Paragraphs>
  <Slides>41</Slides>
  <Notes>36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9" baseType="lpstr">
      <vt:lpstr>Arial</vt:lpstr>
      <vt:lpstr>Calibri</vt:lpstr>
      <vt:lpstr>Graphik Black</vt:lpstr>
      <vt:lpstr>Graphik Bold</vt:lpstr>
      <vt:lpstr>Graphik Regular</vt:lpstr>
      <vt:lpstr>Graphik-Medium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ISIL</dc:creator>
  <cp:lastModifiedBy>Rosa Maria Muñoz Mendo</cp:lastModifiedBy>
  <cp:revision>107</cp:revision>
  <dcterms:created xsi:type="dcterms:W3CDTF">2016-10-06T14:52:02Z</dcterms:created>
  <dcterms:modified xsi:type="dcterms:W3CDTF">2024-08-09T11:21:28Z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5400A83D-B4FE-497C-9E2F-ACF3BA8DEF15</vt:lpwstr>
  </property>
  <property fmtid="{D5CDD505-2E9C-101B-9397-08002B2CF9AE}" pid="3" name="ArticulatePath">
    <vt:lpwstr>plantilla_cursos_presenciales-v3.1.6</vt:lpwstr>
  </property>
</Properties>
</file>